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commentAuthors.xml" ContentType="application/vnd.openxmlformats-officedocument.presentationml.commentAuthor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Default Extension="gif" ContentType="image/gif"/>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4"/>
  </p:notesMasterIdLst>
  <p:handoutMasterIdLst>
    <p:handoutMasterId r:id="rId65"/>
  </p:handoutMasterIdLst>
  <p:sldIdLst>
    <p:sldId id="256" r:id="rId2"/>
    <p:sldId id="257" r:id="rId3"/>
    <p:sldId id="259" r:id="rId4"/>
    <p:sldId id="260" r:id="rId5"/>
    <p:sldId id="261" r:id="rId6"/>
    <p:sldId id="263" r:id="rId7"/>
    <p:sldId id="264" r:id="rId8"/>
    <p:sldId id="265" r:id="rId9"/>
    <p:sldId id="267" r:id="rId10"/>
    <p:sldId id="268" r:id="rId11"/>
    <p:sldId id="269" r:id="rId12"/>
    <p:sldId id="271" r:id="rId13"/>
    <p:sldId id="272" r:id="rId14"/>
    <p:sldId id="273" r:id="rId15"/>
    <p:sldId id="275" r:id="rId16"/>
    <p:sldId id="276" r:id="rId17"/>
    <p:sldId id="277" r:id="rId18"/>
    <p:sldId id="279" r:id="rId19"/>
    <p:sldId id="280" r:id="rId20"/>
    <p:sldId id="281" r:id="rId21"/>
    <p:sldId id="283" r:id="rId22"/>
    <p:sldId id="284" r:id="rId23"/>
    <p:sldId id="285" r:id="rId24"/>
    <p:sldId id="288" r:id="rId25"/>
    <p:sldId id="289" r:id="rId26"/>
    <p:sldId id="290" r:id="rId27"/>
    <p:sldId id="292" r:id="rId28"/>
    <p:sldId id="293" r:id="rId29"/>
    <p:sldId id="294" r:id="rId30"/>
    <p:sldId id="296" r:id="rId31"/>
    <p:sldId id="297" r:id="rId32"/>
    <p:sldId id="298" r:id="rId33"/>
    <p:sldId id="300" r:id="rId34"/>
    <p:sldId id="301" r:id="rId35"/>
    <p:sldId id="302" r:id="rId36"/>
    <p:sldId id="304" r:id="rId37"/>
    <p:sldId id="305" r:id="rId38"/>
    <p:sldId id="306" r:id="rId39"/>
    <p:sldId id="308" r:id="rId40"/>
    <p:sldId id="309" r:id="rId41"/>
    <p:sldId id="310" r:id="rId42"/>
    <p:sldId id="312" r:id="rId43"/>
    <p:sldId id="313" r:id="rId44"/>
    <p:sldId id="314" r:id="rId45"/>
    <p:sldId id="316" r:id="rId46"/>
    <p:sldId id="317" r:id="rId47"/>
    <p:sldId id="318" r:id="rId48"/>
    <p:sldId id="320" r:id="rId49"/>
    <p:sldId id="321" r:id="rId50"/>
    <p:sldId id="322" r:id="rId51"/>
    <p:sldId id="324" r:id="rId52"/>
    <p:sldId id="325" r:id="rId53"/>
    <p:sldId id="326" r:id="rId54"/>
    <p:sldId id="328" r:id="rId55"/>
    <p:sldId id="329" r:id="rId56"/>
    <p:sldId id="330" r:id="rId57"/>
    <p:sldId id="333" r:id="rId58"/>
    <p:sldId id="334" r:id="rId59"/>
    <p:sldId id="335" r:id="rId60"/>
    <p:sldId id="337" r:id="rId61"/>
    <p:sldId id="338" r:id="rId62"/>
    <p:sldId id="339" r:id="rId63"/>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972" autoAdjust="0"/>
    <p:restoredTop sz="94451" autoAdjust="0"/>
  </p:normalViewPr>
  <p:slideViewPr>
    <p:cSldViewPr>
      <p:cViewPr varScale="1">
        <p:scale>
          <a:sx n="84" d="100"/>
          <a:sy n="84" d="100"/>
        </p:scale>
        <p:origin x="-324" y="20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11/26/2013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11/26/2013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55469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3"/>
          <p:cNvPicPr>
            <a:picLocks noChangeAspect="1" noChangeArrowheads="1"/>
          </p:cNvPicPr>
          <p:nvPr/>
        </p:nvPicPr>
        <p:blipFill>
          <a:blip r:embed="rId9" cstate="email">
            <a:extLst>
              <a:ext uri="{28A0092B-C50C-407E-A947-70E740481C1C}">
                <a14:useLocalDpi xmlns=""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0" cstate="email">
            <a:extLst>
              <a:ext uri="{28A0092B-C50C-407E-A947-70E740481C1C}">
                <a14:useLocalDpi xmlns=""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1" cstate="print">
            <a:extLst>
              <a:ext uri="{BEBA8EAE-BF5A-486C-A8C5-ECC9F3942E4B}">
                <a14:imgProps xmlns="" xmlns:a14="http://schemas.microsoft.com/office/drawing/2010/main">
                  <a14:imgLayer r:embed="rId12">
                    <a14:imgEffect>
                      <a14:brightnessContrast bright="20000"/>
                    </a14:imgEffect>
                  </a14:imgLayer>
                </a14:imgProps>
              </a:ext>
              <a:ext uri="{28A0092B-C50C-407E-A947-70E740481C1C}">
                <a14:useLocalDpi xmlns=""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5"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schoolacademy.telerik.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download.cnet.com/windows/diagnostic-software/" TargetMode="External"/><Relationship Id="rId2" Type="http://schemas.openxmlformats.org/officeDocument/2006/relationships/hyperlink" Target="http://www.lavalys.com/products/everest-pc-diagnostic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en.wikipedia.org/wiki/Hexadecima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6" Type="http://schemas.openxmlformats.org/officeDocument/2006/relationships/image" Target="../media/image30.gif"/><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en.wikipedia.org/wiki/Pagi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en.wikipedia.org/wiki/Wicked_problem" TargetMode="External"/><Relationship Id="rId2" Type="http://schemas.openxmlformats.org/officeDocument/2006/relationships/hyperlink" Target="http://en.wikipedia.org/wiki/Code_Complet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1.png"/><Relationship Id="rId3" Type="http://schemas.microsoft.com/office/2007/relationships/hdphoto" Target="../media/hdphoto3.wdp"/><Relationship Id="rId7" Type="http://schemas.openxmlformats.org/officeDocument/2006/relationships/image" Target="../media/image36.jpeg"/><Relationship Id="rId12" Type="http://schemas.openxmlformats.org/officeDocument/2006/relationships/image" Target="../media/image40.jpeg"/><Relationship Id="rId2" Type="http://schemas.openxmlformats.org/officeDocument/2006/relationships/image" Target="../media/image33.jpeg"/><Relationship Id="rId1" Type="http://schemas.openxmlformats.org/officeDocument/2006/relationships/slideLayout" Target="../slideLayouts/slideLayout4.xml"/><Relationship Id="rId6" Type="http://schemas.openxmlformats.org/officeDocument/2006/relationships/image" Target="../media/image35.jpeg"/><Relationship Id="rId11" Type="http://schemas.openxmlformats.org/officeDocument/2006/relationships/image" Target="../media/image39.jpeg"/><Relationship Id="rId5" Type="http://schemas.microsoft.com/office/2007/relationships/hdphoto" Target="../media/hdphoto4.wdp"/><Relationship Id="rId10" Type="http://schemas.openxmlformats.org/officeDocument/2006/relationships/image" Target="../media/image38.jpeg"/><Relationship Id="rId4" Type="http://schemas.openxmlformats.org/officeDocument/2006/relationships/image" Target="../media/image34.jpeg"/><Relationship Id="rId9" Type="http://schemas.openxmlformats.org/officeDocument/2006/relationships/image" Target="../media/image3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www.sce.carleton.ca/faculty/huang/citation1.pdf"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dpeeva.wordpress.com/2013/01/17/encoding-utf-8/" TargetMode="External"/><Relationship Id="rId2" Type="http://schemas.openxmlformats.org/officeDocument/2006/relationships/hyperlink" Target="http://www.sttmedia.com/unicode-byteordermark" TargetMode="External"/><Relationship Id="rId1" Type="http://schemas.openxmlformats.org/officeDocument/2006/relationships/slideLayout" Target="../slideLayouts/slideLayout2.xml"/><Relationship Id="rId4" Type="http://schemas.openxmlformats.org/officeDocument/2006/relationships/hyperlink" Target="http://en.wikipedia.org/wiki/Byte_order_mark"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4.xml"/><Relationship Id="rId6" Type="http://schemas.openxmlformats.org/officeDocument/2006/relationships/image" Target="../media/image48.png"/><Relationship Id="rId5" Type="http://schemas.microsoft.com/office/2007/relationships/hdphoto" Target="../media/hdphoto6.wdp"/><Relationship Id="rId4" Type="http://schemas.openxmlformats.org/officeDocument/2006/relationships/image" Target="../media/image4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google.bg/url?sa=t&amp;rct=j&amp;q=&amp;esrc=s&amp;source=web&amp;cd=2&amp;ved=0CDcQFjAB&amp;url=http://193.192.57.240/po/courses/problemni/ikonomicheska%20informatika/word/cvetovi%20modeli_R1_T1U3.doc&amp;ei=nZWQUtnHIczEtAbhl4DgAg&amp;usg=AFQjCNElErrNc17kY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en.wikipedia.org/wiki/Database_normalization" TargetMode="External"/><Relationship Id="rId2" Type="http://schemas.openxmlformats.org/officeDocument/2006/relationships/hyperlink" Target="http://www.cphpvb.net/db/1876-&#1085;&#1086;&#1088;&#1084;&#1072;&#1083;&#1080;&#1079;&#1072;&#1094;&#1080;&#1103;-&#1085;&#1072;-&#1073;&#1072;&#1079;&#1080;-&#1076;&#1072;&#1085;&#1085;&#1080;"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bg.wikipedia.org/wiki/%D0%90%D1%81%D0%B5%D0%BC%D0%B1%D0%BB%D0%B5%D1%80"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en.wikipedia.org/wiki/SQL_Slammer" TargetMode="External"/><Relationship Id="rId2" Type="http://schemas.openxmlformats.org/officeDocument/2006/relationships/hyperlink" Target="http://www.howstuffworks.com/worst-computer-viruses.htm" TargetMode="External"/><Relationship Id="rId1" Type="http://schemas.openxmlformats.org/officeDocument/2006/relationships/slideLayout" Target="../slideLayouts/slideLayout2.xml"/><Relationship Id="rId4" Type="http://schemas.openxmlformats.org/officeDocument/2006/relationships/hyperlink" Target="http://threatpost.com/inside-story-sql-slammer-102010"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tore.apple.com/us/product/H5187VC/A/promise-pegasus-12tb-6x2tb-r6-raid-syste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en.wikipedia.org/wiki/Prezi"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xml"/><Relationship Id="rId5" Type="http://schemas.openxmlformats.org/officeDocument/2006/relationships/image" Target="../media/image65.jpeg"/><Relationship Id="rId4" Type="http://schemas.openxmlformats.org/officeDocument/2006/relationships/image" Target="../media/image64.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en.wikipedia.org/wiki/CorelDRAW" TargetMode="External"/><Relationship Id="rId2" Type="http://schemas.openxmlformats.org/officeDocument/2006/relationships/hyperlink" Target="http://en.wikipedia.org/wiki/Adobe_Photoshop"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en.wikipedia.org/wiki/IPv4" TargetMode="External"/><Relationship Id="rId2" Type="http://schemas.openxmlformats.org/officeDocument/2006/relationships/hyperlink" Target="http://en.wikipedia.org/wiki/IPv6"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4.xml"/><Relationship Id="rId5" Type="http://schemas.openxmlformats.org/officeDocument/2006/relationships/image" Target="../media/image71.jpeg"/><Relationship Id="rId4" Type="http://schemas.openxmlformats.org/officeDocument/2006/relationships/image" Target="../media/image70.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en.wikipedia.org/wiki/IPv6" TargetMode="External"/><Relationship Id="rId2" Type="http://schemas.openxmlformats.org/officeDocument/2006/relationships/hyperlink" Target="http://technet.microsoft.com/en-us/network/bb530961.aspx"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4.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office.microsoft.com/en-us/exchange/" TargetMode="External"/><Relationship Id="rId2" Type="http://schemas.openxmlformats.org/officeDocument/2006/relationships/hyperlink" Target="http://en.wikipedia.org/wiki/Microsoft_Exchange_Server"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4.xml"/><Relationship Id="rId5" Type="http://schemas.openxmlformats.org/officeDocument/2006/relationships/image" Target="../media/image80.jpeg"/><Relationship Id="rId4" Type="http://schemas.openxmlformats.org/officeDocument/2006/relationships/image" Target="../media/image79.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internetofficer.com/seo/302-redirect/" TargetMode="External"/><Relationship Id="rId2" Type="http://schemas.openxmlformats.org/officeDocument/2006/relationships/hyperlink" Target="http://www.webconfs.com/how-to-redirect-a-webpage.php"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83.png"/><Relationship Id="rId4" Type="http://schemas.microsoft.com/office/2007/relationships/hdphoto" Target="../media/hdphoto7.wdp"/></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www.w3schools.com/tags/tag_span.asp"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www.w3schools.com/cssref/pr_class_display.asp"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choolacademy.telerik.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en.wikipedia.org/wiki/File_format?&amp;oldid=297611963"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76400"/>
            <a:ext cx="8229600" cy="1524000"/>
          </a:xfrm>
        </p:spPr>
        <p:txBody>
          <a:bodyPr/>
          <a:lstStyle/>
          <a:p>
            <a:r>
              <a:rPr lang="en-US" sz="4800" dirty="0" smtClean="0"/>
              <a:t>Exercise test in </a:t>
            </a:r>
            <a:br>
              <a:rPr lang="en-US" sz="4800" dirty="0" smtClean="0"/>
            </a:br>
            <a:r>
              <a:rPr lang="en-US" sz="4800" dirty="0" smtClean="0"/>
              <a:t>Information Technology</a:t>
            </a:r>
            <a:endParaRPr lang="en-US" sz="4800" dirty="0"/>
          </a:p>
        </p:txBody>
      </p:sp>
      <p:sp>
        <p:nvSpPr>
          <p:cNvPr id="3" name="Subtitle 2"/>
          <p:cNvSpPr>
            <a:spLocks noGrp="1"/>
          </p:cNvSpPr>
          <p:nvPr>
            <p:ph type="subTitle" idx="1"/>
          </p:nvPr>
        </p:nvSpPr>
        <p:spPr>
          <a:xfrm>
            <a:off x="504700" y="3317080"/>
            <a:ext cx="8153400" cy="569120"/>
          </a:xfrm>
        </p:spPr>
        <p:txBody>
          <a:bodyPr/>
          <a:lstStyle/>
          <a:p>
            <a:r>
              <a:rPr lang="en-US" dirty="0" smtClean="0"/>
              <a:t>Test preparation for the IT Olympiad (NOIT</a:t>
            </a:r>
            <a:r>
              <a:rPr lang="bg-BG" dirty="0" smtClean="0"/>
              <a:t>)</a:t>
            </a:r>
            <a:endParaRPr lang="en-US" dirty="0"/>
          </a:p>
        </p:txBody>
      </p:sp>
      <p:sp>
        <p:nvSpPr>
          <p:cNvPr id="4" name="Text Placeholder 3"/>
          <p:cNvSpPr>
            <a:spLocks noGrp="1"/>
          </p:cNvSpPr>
          <p:nvPr>
            <p:ph type="body" sz="quarter" idx="10"/>
          </p:nvPr>
        </p:nvSpPr>
        <p:spPr>
          <a:xfrm>
            <a:off x="457200" y="5224047"/>
            <a:ext cx="3352800" cy="523220"/>
          </a:xfrm>
        </p:spPr>
        <p:txBody>
          <a:bodyPr/>
          <a:lstStyle/>
          <a:p>
            <a:r>
              <a:rPr lang="en-US" dirty="0" smtClean="0"/>
              <a:t>Team “Melon”</a:t>
            </a:r>
            <a:endParaRPr lang="en-US" dirty="0"/>
          </a:p>
        </p:txBody>
      </p:sp>
      <p:pic>
        <p:nvPicPr>
          <p:cNvPr id="8" name="Picture 2" descr="http://www.nextgenpe.com/media/focus-area-images/NGPE/issue-6/Technology_solutions_SM_FOC.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86200" y="4612192"/>
            <a:ext cx="4686300" cy="1707152"/>
          </a:xfrm>
          <a:prstGeom prst="roundRect">
            <a:avLst>
              <a:gd name="adj" fmla="val 5456"/>
            </a:avLst>
          </a:prstGeom>
          <a:noFill/>
        </p:spPr>
      </p:pic>
      <p:pic>
        <p:nvPicPr>
          <p:cNvPr id="9" name="Picture 4" descr="C:\NAKOV\Telerik-Academy-Course-2009\Telerik-Academy-logo-large.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442099" y="457200"/>
            <a:ext cx="3130885" cy="914400"/>
          </a:xfrm>
          <a:prstGeom prst="roundRect">
            <a:avLst>
              <a:gd name="adj" fmla="val 5054"/>
            </a:avLst>
          </a:prstGeom>
          <a:noFill/>
        </p:spPr>
      </p:pic>
      <p:sp>
        <p:nvSpPr>
          <p:cNvPr id="11" name="TextBox 10"/>
          <p:cNvSpPr txBox="1"/>
          <p:nvPr/>
        </p:nvSpPr>
        <p:spPr>
          <a:xfrm rot="162465">
            <a:off x="357199" y="1026101"/>
            <a:ext cx="4803944" cy="461665"/>
          </a:xfrm>
          <a:prstGeom prst="rect">
            <a:avLst/>
          </a:prstGeom>
          <a:noFill/>
        </p:spPr>
        <p:txBody>
          <a:bodyPr wrap="none" rtlCol="0">
            <a:spAutoFit/>
          </a:bodyPr>
          <a:lstStyle/>
          <a:p>
            <a:r>
              <a:rPr lang="en-US" sz="2400" b="1" dirty="0" smtClean="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hlinkClick r:id="rId4"/>
              </a:rPr>
              <a:t>http://schoolacademy.telerik.com</a:t>
            </a:r>
            <a:endParaRPr lang="en-US" sz="2400" b="1" dirty="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endParaRPr>
          </a:p>
        </p:txBody>
      </p:sp>
      <p:sp>
        <p:nvSpPr>
          <p:cNvPr id="10" name="Text Placeholder 9"/>
          <p:cNvSpPr>
            <a:spLocks noGrp="1"/>
          </p:cNvSpPr>
          <p:nvPr>
            <p:ph type="body" sz="quarter" idx="11"/>
          </p:nvPr>
        </p:nvSpPr>
        <p:spPr>
          <a:xfrm>
            <a:off x="469075" y="5757446"/>
            <a:ext cx="2468689" cy="369332"/>
          </a:xfrm>
        </p:spPr>
        <p:txBody>
          <a:bodyPr/>
          <a:lstStyle/>
          <a:p>
            <a:r>
              <a:rPr lang="en-US" dirty="0" smtClean="0"/>
              <a:t>Telerik online academy</a:t>
            </a:r>
            <a:endParaRPr lang="en-US" dirty="0"/>
          </a:p>
        </p:txBody>
      </p:sp>
    </p:spTree>
    <p:extLst>
      <p:ext uri="{BB962C8B-B14F-4D97-AF65-F5344CB8AC3E}">
        <p14:creationId xmlns="" xmlns:p14="http://schemas.microsoft.com/office/powerpoint/2010/main" val="116023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762000"/>
            <a:ext cx="8686800" cy="5791200"/>
          </a:xfrm>
        </p:spPr>
        <p:txBody>
          <a:bodyPr/>
          <a:lstStyle/>
          <a:p>
            <a:r>
              <a:rPr lang="en-US" dirty="0" smtClean="0"/>
              <a:t>Programs for computer-aided diagnosis</a:t>
            </a:r>
            <a:endParaRPr lang="bg-BG" dirty="0" smtClean="0"/>
          </a:p>
          <a:p>
            <a:pPr lvl="1"/>
            <a:r>
              <a:rPr lang="en-US" b="0" dirty="0" smtClean="0"/>
              <a:t>Provide information about the hardware devices and installed drivers to operating system security and stability characteristics.</a:t>
            </a:r>
          </a:p>
          <a:p>
            <a:pPr lvl="1"/>
            <a:r>
              <a:rPr lang="en-US" b="0" dirty="0" smtClean="0"/>
              <a:t>Reporting for problems with hardware.</a:t>
            </a:r>
          </a:p>
          <a:p>
            <a:r>
              <a:rPr lang="en-US" dirty="0" smtClean="0"/>
              <a:t>Information</a:t>
            </a:r>
            <a:r>
              <a:rPr lang="bg-BG" dirty="0" smtClean="0"/>
              <a:t>:</a:t>
            </a:r>
            <a:endParaRPr lang="en-US" dirty="0" smtClean="0"/>
          </a:p>
          <a:p>
            <a:pPr lvl="1"/>
            <a:r>
              <a:rPr lang="en-US" sz="2800" dirty="0" smtClean="0">
                <a:hlinkClick r:id="rId2"/>
              </a:rPr>
              <a:t>http://www.lavalys.com/products/everest-pc-diagnostics/</a:t>
            </a:r>
            <a:r>
              <a:rPr lang="en-US" sz="2800" dirty="0" smtClean="0"/>
              <a:t> </a:t>
            </a:r>
          </a:p>
          <a:p>
            <a:pPr lvl="1"/>
            <a:r>
              <a:rPr lang="en-US" sz="2800" dirty="0" smtClean="0">
                <a:hlinkClick r:id="rId3"/>
              </a:rPr>
              <a:t>http://download.cnet.com/windows/diagnostic-software/</a:t>
            </a:r>
            <a:r>
              <a:rPr lang="en-US" sz="2800" dirty="0" smtClean="0"/>
              <a:t> </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 xmlns:p14="http://schemas.microsoft.com/office/powerpoint/2010/main" val="33462317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62399"/>
            <a:ext cx="6096000" cy="1295401"/>
          </a:xfrm>
        </p:spPr>
        <p:txBody>
          <a:bodyPr/>
          <a:lstStyle/>
          <a:p>
            <a:r>
              <a:rPr lang="en-US" dirty="0" smtClean="0"/>
              <a:t>Data transfer and notations</a:t>
            </a:r>
            <a:endParaRPr lang="en-US" dirty="0"/>
          </a:p>
        </p:txBody>
      </p:sp>
      <p:sp>
        <p:nvSpPr>
          <p:cNvPr id="3" name="Subtitle 2"/>
          <p:cNvSpPr>
            <a:spLocks noGrp="1"/>
          </p:cNvSpPr>
          <p:nvPr>
            <p:ph type="subTitle" idx="1"/>
          </p:nvPr>
        </p:nvSpPr>
        <p:spPr>
          <a:xfrm>
            <a:off x="1219200" y="5445920"/>
            <a:ext cx="6705600" cy="954880"/>
          </a:xfrm>
        </p:spPr>
        <p:txBody>
          <a:bodyPr/>
          <a:lstStyle/>
          <a:p>
            <a:r>
              <a:rPr lang="en-US" dirty="0" smtClean="0"/>
              <a:t>Channels for data transfer, measurement units, work with notations</a:t>
            </a:r>
            <a:endParaRPr lang="en-US" dirty="0"/>
          </a:p>
        </p:txBody>
      </p:sp>
      <p:pic>
        <p:nvPicPr>
          <p:cNvPr id="12290"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586389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1066800"/>
            <a:ext cx="8686800" cy="5486400"/>
          </a:xfrm>
        </p:spPr>
        <p:txBody>
          <a:bodyPr/>
          <a:lstStyle/>
          <a:p>
            <a:r>
              <a:rPr lang="bg-BG" dirty="0" smtClean="0"/>
              <a:t>How to present the number 20 in hexadecimal?</a:t>
            </a:r>
            <a:br>
              <a:rPr lang="bg-BG" dirty="0" smtClean="0"/>
            </a:br>
            <a:endParaRPr lang="en-US" dirty="0" smtClean="0"/>
          </a:p>
          <a:p>
            <a:pPr marL="871538" lvl="1" indent="-514350">
              <a:buFont typeface="+mj-lt"/>
              <a:buAutoNum type="alphaLcParenR"/>
            </a:pPr>
            <a:r>
              <a:rPr lang="en-US" b="0" dirty="0" smtClean="0"/>
              <a:t>24</a:t>
            </a:r>
          </a:p>
          <a:p>
            <a:pPr marL="871538" lvl="1" indent="-514350">
              <a:buFont typeface="+mj-lt"/>
              <a:buAutoNum type="alphaLcParenR"/>
            </a:pPr>
            <a:r>
              <a:rPr lang="en-US" b="0" dirty="0" smtClean="0"/>
              <a:t>14</a:t>
            </a:r>
          </a:p>
          <a:p>
            <a:pPr marL="871538" lvl="1" indent="-514350">
              <a:buFont typeface="+mj-lt"/>
              <a:buAutoNum type="alphaLcParenR"/>
            </a:pPr>
            <a:r>
              <a:rPr lang="en-US" b="0" dirty="0" smtClean="0"/>
              <a:t>10100</a:t>
            </a:r>
          </a:p>
          <a:p>
            <a:pPr marL="871538" lvl="1" indent="-514350">
              <a:buFont typeface="+mj-lt"/>
              <a:buAutoNum type="alphaLcParenR"/>
            </a:pPr>
            <a:r>
              <a:rPr lang="en-US" b="0" dirty="0" smtClean="0"/>
              <a:t>4F</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5334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58513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1676400"/>
            <a:ext cx="8686800" cy="5029200"/>
          </a:xfrm>
        </p:spPr>
        <p:txBody>
          <a:bodyPr/>
          <a:lstStyle/>
          <a:p>
            <a:r>
              <a:rPr lang="en-US" dirty="0" smtClean="0"/>
              <a:t>The number 20 in hexadecimal is equal to 14.</a:t>
            </a:r>
            <a:endParaRPr lang="bg-BG" dirty="0" smtClean="0"/>
          </a:p>
          <a:p>
            <a:pPr lvl="1"/>
            <a:r>
              <a:rPr lang="en-US" b="0" dirty="0" smtClean="0"/>
              <a:t>Numbers in the 16th notation are 0-9 and AF, as F = 15.</a:t>
            </a:r>
          </a:p>
          <a:p>
            <a:pPr lvl="1"/>
            <a:endParaRPr lang="en-US" dirty="0" smtClean="0"/>
          </a:p>
          <a:p>
            <a:r>
              <a:rPr lang="en-US" dirty="0" smtClean="0"/>
              <a:t>Information</a:t>
            </a:r>
            <a:r>
              <a:rPr lang="bg-BG" dirty="0" smtClean="0"/>
              <a:t>:</a:t>
            </a:r>
            <a:endParaRPr lang="en-US" dirty="0" smtClean="0"/>
          </a:p>
          <a:p>
            <a:pPr lvl="1"/>
            <a:r>
              <a:rPr lang="en-US" sz="2800" dirty="0" smtClean="0">
                <a:hlinkClick r:id="rId2"/>
              </a:rPr>
              <a:t>http://en.wikipedia.org/wiki/Hexadecimal</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 xmlns:p14="http://schemas.microsoft.com/office/powerpoint/2010/main" val="2278669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Operating systems</a:t>
            </a:r>
            <a:endParaRPr lang="en-US" dirty="0"/>
          </a:p>
        </p:txBody>
      </p:sp>
      <p:sp>
        <p:nvSpPr>
          <p:cNvPr id="3" name="Subtitle 2"/>
          <p:cNvSpPr>
            <a:spLocks noGrp="1"/>
          </p:cNvSpPr>
          <p:nvPr>
            <p:ph type="subTitle" idx="1"/>
          </p:nvPr>
        </p:nvSpPr>
        <p:spPr>
          <a:xfrm>
            <a:off x="838200" y="5374478"/>
            <a:ext cx="7467600" cy="950122"/>
          </a:xfrm>
        </p:spPr>
        <p:txBody>
          <a:bodyPr/>
          <a:lstStyle/>
          <a:p>
            <a:r>
              <a:rPr lang="en-US" dirty="0" smtClean="0"/>
              <a:t>Architecture, processes, users, user interface, file systems</a:t>
            </a:r>
            <a:endParaRPr lang="en-US" dirty="0"/>
          </a:p>
        </p:txBody>
      </p:sp>
      <p:pic>
        <p:nvPicPr>
          <p:cNvPr id="5" name="Picture 2" descr="http://www.frontrange.com/common/Images/Products_Solutions/Centennial/Information/Discovery_Info/cross_platform.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 xmlns:a14="http://schemas.microsoft.com/office/drawing/2010/main">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 xmlns:a14="http://schemas.microsoft.com/office/drawing/2010/main"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69601" y="1203941"/>
            <a:ext cx="1251598" cy="1143618"/>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 xmlns:a14="http://schemas.microsoft.com/office/drawing/2010/main"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3714045" y="2111022"/>
            <a:ext cx="1226206" cy="1066800"/>
          </a:xfrm>
          <a:prstGeom prst="rect">
            <a:avLst/>
          </a:prstGeom>
          <a:noFill/>
          <a:extLst>
            <a:ext uri="{909E8E84-426E-40DD-AFC4-6F175D3DCCD1}">
              <a14:hiddenFill xmlns="" xmlns:a14="http://schemas.microsoft.com/office/drawing/2010/main">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 xmlns:a14="http://schemas.microsoft.com/office/drawing/2010/main"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 xmlns:a14="http://schemas.microsoft.com/office/drawing/2010/main" val="0"/>
              </a:ext>
            </a:extLst>
          </a:blip>
          <a:srcRect/>
          <a:stretch/>
        </p:blipFill>
        <p:spPr bwMode="auto">
          <a:xfrm rot="20668474">
            <a:off x="1086765" y="2214039"/>
            <a:ext cx="818928" cy="349742"/>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 xmlns:a14="http://schemas.microsoft.com/office/drawing/2010/main"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 xmlns:a14="http://schemas.microsoft.com/office/drawing/2010/main"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 xmlns:a14="http://schemas.microsoft.com/office/drawing/2010/main">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 xmlns:a14="http://schemas.microsoft.com/office/drawing/2010/main"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 xmlns:a14="http://schemas.microsoft.com/office/drawing/2010/main"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 xmlns:p14="http://schemas.microsoft.com/office/powerpoint/2010/main" val="32741564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What is Swap Space?</a:t>
            </a:r>
          </a:p>
          <a:p>
            <a:endParaRPr lang="en-US" dirty="0" smtClean="0"/>
          </a:p>
          <a:p>
            <a:pPr marL="871538" lvl="1" indent="-514350">
              <a:buFont typeface="+mj-lt"/>
              <a:buAutoNum type="alphaLcParenR"/>
            </a:pPr>
            <a:r>
              <a:rPr lang="en-US" b="0" dirty="0" smtClean="0"/>
              <a:t>Few bytes of memory that the processor uses when you need to exchange values</a:t>
            </a:r>
          </a:p>
          <a:p>
            <a:pPr marL="871538" lvl="1" indent="-514350">
              <a:buFont typeface="+mj-lt"/>
              <a:buAutoNum type="alphaLcParenR"/>
            </a:pPr>
            <a:r>
              <a:rPr lang="en-US" b="0" dirty="0" smtClean="0"/>
              <a:t>File in the hard drive where the operating system keeps backup copies of important files</a:t>
            </a:r>
          </a:p>
          <a:p>
            <a:pPr marL="871538" lvl="1" indent="-514350">
              <a:buFont typeface="+mj-lt"/>
              <a:buAutoNum type="alphaLcParenR"/>
            </a:pPr>
            <a:r>
              <a:rPr lang="en-US" b="0" dirty="0" smtClean="0"/>
              <a:t>Space on the hard disk where the operating system moves parts of memory to free space</a:t>
            </a:r>
          </a:p>
          <a:p>
            <a:pPr marL="871538" lvl="1" indent="-514350">
              <a:buFont typeface="+mj-lt"/>
              <a:buAutoNum type="alphaLcParenR"/>
            </a:pPr>
            <a:r>
              <a:rPr lang="en-US" b="0" dirty="0" smtClean="0"/>
              <a:t>None of these</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
        <p:nvSpPr>
          <p:cNvPr id="5" name="Oval 4"/>
          <p:cNvSpPr/>
          <p:nvPr/>
        </p:nvSpPr>
        <p:spPr>
          <a:xfrm>
            <a:off x="533400" y="5562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085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1295400"/>
            <a:ext cx="8686800" cy="5410200"/>
          </a:xfrm>
        </p:spPr>
        <p:txBody>
          <a:bodyPr/>
          <a:lstStyle/>
          <a:p>
            <a:r>
              <a:rPr lang="en-US" dirty="0" smtClean="0"/>
              <a:t>None of these</a:t>
            </a:r>
            <a:endParaRPr lang="bg-BG" dirty="0" smtClean="0"/>
          </a:p>
          <a:p>
            <a:pPr lvl="1"/>
            <a:r>
              <a:rPr lang="bg-BG" dirty="0" smtClean="0"/>
              <a:t>Swap </a:t>
            </a:r>
            <a:r>
              <a:rPr lang="bg-BG" b="0" dirty="0" smtClean="0"/>
              <a:t>in and out only refer to transferring pages between RAM and dedicated swap space or </a:t>
            </a:r>
            <a:r>
              <a:rPr lang="bg-BG" b="0" i="1" dirty="0" smtClean="0"/>
              <a:t>swap file</a:t>
            </a:r>
            <a:r>
              <a:rPr lang="bg-BG" b="0" dirty="0" smtClean="0"/>
              <a:t> or scratch disk space, and not any other place on disk.</a:t>
            </a:r>
          </a:p>
          <a:p>
            <a:endParaRPr lang="en-US" dirty="0" smtClean="0"/>
          </a:p>
          <a:p>
            <a:r>
              <a:rPr lang="en-US" dirty="0" smtClean="0"/>
              <a:t>Information</a:t>
            </a:r>
            <a:r>
              <a:rPr lang="bg-BG" dirty="0" smtClean="0"/>
              <a:t>:</a:t>
            </a:r>
            <a:endParaRPr lang="en-US" dirty="0" smtClean="0"/>
          </a:p>
          <a:p>
            <a:pPr lvl="1"/>
            <a:r>
              <a:rPr lang="bg-BG" sz="2800" u="sng" dirty="0" smtClean="0">
                <a:hlinkClick r:id="rId2"/>
              </a:rPr>
              <a:t>http://en.wikipedia.org/wiki/Paging</a:t>
            </a:r>
            <a:r>
              <a:rPr lang="bg-BG" sz="2800" dirty="0" smtClean="0"/>
              <a:t/>
            </a:r>
            <a:br>
              <a:rPr lang="bg-BG" sz="2800" dirty="0" smtClean="0"/>
            </a:b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Tree>
    <p:extLst>
      <p:ext uri="{BB962C8B-B14F-4D97-AF65-F5344CB8AC3E}">
        <p14:creationId xmlns="" xmlns:p14="http://schemas.microsoft.com/office/powerpoint/2010/main" val="15681359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2" name="Title 1"/>
          <p:cNvSpPr>
            <a:spLocks noGrp="1"/>
          </p:cNvSpPr>
          <p:nvPr>
            <p:ph type="ctrTitle"/>
          </p:nvPr>
        </p:nvSpPr>
        <p:spPr>
          <a:xfrm>
            <a:off x="609600" y="4191001"/>
            <a:ext cx="7924800" cy="685800"/>
          </a:xfrm>
        </p:spPr>
        <p:txBody>
          <a:bodyPr/>
          <a:lstStyle/>
          <a:p>
            <a:r>
              <a:rPr lang="en-US" dirty="0" smtClean="0"/>
              <a:t>Software engineering</a:t>
            </a:r>
            <a:endParaRPr lang="en-US" dirty="0"/>
          </a:p>
        </p:txBody>
      </p:sp>
      <p:sp>
        <p:nvSpPr>
          <p:cNvPr id="3" name="Subtitle 2"/>
          <p:cNvSpPr>
            <a:spLocks noGrp="1"/>
          </p:cNvSpPr>
          <p:nvPr>
            <p:ph type="subTitle" idx="1"/>
          </p:nvPr>
        </p:nvSpPr>
        <p:spPr>
          <a:xfrm>
            <a:off x="609600" y="5145880"/>
            <a:ext cx="7924800" cy="1026320"/>
          </a:xfrm>
        </p:spPr>
        <p:txBody>
          <a:bodyPr/>
          <a:lstStyle/>
          <a:p>
            <a:r>
              <a:rPr lang="en-US" dirty="0" smtClean="0"/>
              <a:t>Analysis, specification, design, prototype, implementation, testing, maintenance, ...</a:t>
            </a:r>
            <a:endParaRPr lang="en-US" dirty="0"/>
          </a:p>
        </p:txBody>
      </p:sp>
    </p:spTree>
    <p:extLst>
      <p:ext uri="{BB962C8B-B14F-4D97-AF65-F5344CB8AC3E}">
        <p14:creationId xmlns="" xmlns:p14="http://schemas.microsoft.com/office/powerpoint/2010/main" val="24824508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This is a waterfall</a:t>
            </a:r>
            <a:br>
              <a:rPr lang="en-US" dirty="0" smtClean="0"/>
            </a:br>
            <a:r>
              <a:rPr lang="en-US" dirty="0" smtClean="0"/>
              <a:t>management. What is</a:t>
            </a:r>
            <a:br>
              <a:rPr lang="en-US" dirty="0" smtClean="0"/>
            </a:br>
            <a:r>
              <a:rPr lang="en-US" dirty="0" smtClean="0"/>
              <a:t>proven in structure is </a:t>
            </a:r>
            <a:r>
              <a:rPr lang="en-US" dirty="0" smtClean="0"/>
              <a:t>imperfect?</a:t>
            </a:r>
            <a:endParaRPr lang="en-US" dirty="0" smtClean="0"/>
          </a:p>
          <a:p>
            <a:pPr>
              <a:buNone/>
            </a:pPr>
            <a:r>
              <a:rPr lang="en-US" dirty="0" smtClean="0"/>
              <a:t> </a:t>
            </a:r>
          </a:p>
          <a:p>
            <a:pPr marL="871538" lvl="1" indent="-514350">
              <a:buFont typeface="+mj-lt"/>
              <a:buAutoNum type="alphaLcParenR"/>
            </a:pPr>
            <a:r>
              <a:rPr lang="en-US" sz="2400" b="0" dirty="0" smtClean="0"/>
              <a:t>Different phases require too much time and resources</a:t>
            </a:r>
          </a:p>
          <a:p>
            <a:pPr marL="871538" lvl="1" indent="-514350">
              <a:buFont typeface="+mj-lt"/>
              <a:buAutoNum type="alphaLcParenR"/>
            </a:pPr>
            <a:r>
              <a:rPr lang="en-US" sz="2400" b="0" dirty="0" smtClean="0"/>
              <a:t>Programmers have no power over the other phases</a:t>
            </a:r>
          </a:p>
          <a:p>
            <a:pPr marL="871538" lvl="1" indent="-514350">
              <a:buFont typeface="+mj-lt"/>
              <a:buAutoNum type="alphaLcParenR"/>
            </a:pPr>
            <a:r>
              <a:rPr lang="en-US" sz="2400" b="0" dirty="0" smtClean="0"/>
              <a:t>Waterfall is very problematic, large companies work with Extreme programming</a:t>
            </a:r>
          </a:p>
          <a:p>
            <a:pPr marL="871538" lvl="1" indent="-514350">
              <a:buFont typeface="+mj-lt"/>
              <a:buAutoNum type="alphaLcParenR"/>
            </a:pPr>
            <a:r>
              <a:rPr lang="en-US" sz="2400" b="0" dirty="0" smtClean="0"/>
              <a:t>Possibility of errors in the completed phases and a waste of time to return by departments debugging</a:t>
            </a:r>
            <a:endParaRPr lang="en-US" sz="2400"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
        <p:nvSpPr>
          <p:cNvPr id="5" name="Oval 4"/>
          <p:cNvSpPr/>
          <p:nvPr/>
        </p:nvSpPr>
        <p:spPr>
          <a:xfrm>
            <a:off x="457200" y="5257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6" descr="http://upload.wikimedia.org/wikipedia/commons/thumb/e/e2/Waterfall_model.svg/350px-Waterfall_model.svg.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029200" y="533400"/>
            <a:ext cx="2819400" cy="255938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 xmlns:p14="http://schemas.microsoft.com/office/powerpoint/2010/main" val="46173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282575" lvl="1" indent="-282575">
              <a:buClr>
                <a:schemeClr val="accent5">
                  <a:lumMod val="40000"/>
                  <a:lumOff val="60000"/>
                </a:schemeClr>
              </a:buClr>
              <a:buSzPct val="70000"/>
              <a:buFont typeface="Wingdings 2" pitchFamily="18" charset="2"/>
              <a:buChar char=""/>
              <a:tabLst>
                <a:tab pos="282575" algn="l"/>
              </a:tabLst>
            </a:pPr>
            <a:r>
              <a:rPr lang="en-US" sz="2800" dirty="0" smtClean="0"/>
              <a:t>Possibility of errors in the completed phases and a waste of time to return by departments debugging</a:t>
            </a:r>
          </a:p>
          <a:p>
            <a:pPr lvl="1"/>
            <a:r>
              <a:rPr lang="en-US" sz="2800" b="0" dirty="0" smtClean="0"/>
              <a:t>So-called "strange problem", because of the limited range of different software one can not know for absolutely all errors arising before the end of projects accumulated (Steve McConnell's book “</a:t>
            </a:r>
            <a:r>
              <a:rPr lang="bg-BG" sz="2800" b="0" dirty="0" smtClean="0">
                <a:effectLst/>
              </a:rPr>
              <a:t>-</a:t>
            </a:r>
            <a:r>
              <a:rPr lang="en-US" sz="2800" b="0" dirty="0" smtClean="0">
                <a:effectLst/>
              </a:rPr>
              <a:t> </a:t>
            </a:r>
            <a:r>
              <a:rPr lang="en-US" sz="2800" b="0" dirty="0" smtClean="0">
                <a:hlinkClick r:id="rId2"/>
              </a:rPr>
              <a:t>Code Complete </a:t>
            </a:r>
            <a:r>
              <a:rPr lang="bg-BG" sz="2800" b="0" dirty="0" smtClean="0">
                <a:effectLst/>
              </a:rPr>
              <a:t>“</a:t>
            </a:r>
            <a:r>
              <a:rPr lang="bg-BG" sz="2800" b="0" dirty="0" smtClean="0"/>
              <a:t>)</a:t>
            </a:r>
            <a:r>
              <a:rPr lang="en-US" sz="2800" b="0" dirty="0" smtClean="0"/>
              <a:t>.</a:t>
            </a:r>
            <a:endParaRPr lang="en-US" sz="2800" b="0" dirty="0" smtClean="0"/>
          </a:p>
          <a:p>
            <a:pPr lvl="1"/>
            <a:endParaRPr lang="en-US" dirty="0" smtClean="0"/>
          </a:p>
          <a:p>
            <a:r>
              <a:rPr lang="en-US" dirty="0" smtClean="0"/>
              <a:t>Information</a:t>
            </a:r>
            <a:r>
              <a:rPr lang="bg-BG" dirty="0" smtClean="0"/>
              <a:t>:</a:t>
            </a:r>
            <a:endParaRPr lang="en-US" dirty="0" smtClean="0"/>
          </a:p>
          <a:p>
            <a:pPr lvl="1"/>
            <a:r>
              <a:rPr lang="en-US" sz="2800" dirty="0" smtClean="0">
                <a:hlinkClick r:id="rId3"/>
              </a:rPr>
              <a:t>wicked problem</a:t>
            </a:r>
            <a:r>
              <a:rPr lang="en-US" sz="2800" dirty="0" smtClean="0"/>
              <a:t> - Wikipedia</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 xmlns:p14="http://schemas.microsoft.com/office/powerpoint/2010/main" val="23634939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en-US" dirty="0" smtClean="0"/>
              <a:t>Computer systems</a:t>
            </a:r>
            <a:endParaRPr lang="en-US" dirty="0"/>
          </a:p>
        </p:txBody>
      </p:sp>
      <p:sp>
        <p:nvSpPr>
          <p:cNvPr id="3" name="Subtitle 2"/>
          <p:cNvSpPr>
            <a:spLocks noGrp="1"/>
          </p:cNvSpPr>
          <p:nvPr>
            <p:ph type="subTitle" idx="1"/>
          </p:nvPr>
        </p:nvSpPr>
        <p:spPr>
          <a:xfrm>
            <a:off x="609600" y="5603079"/>
            <a:ext cx="7924800" cy="569120"/>
          </a:xfrm>
        </p:spPr>
        <p:txBody>
          <a:bodyPr/>
          <a:lstStyle/>
          <a:p>
            <a:r>
              <a:rPr lang="en-US" dirty="0" smtClean="0"/>
              <a:t>Hardware questions</a:t>
            </a:r>
            <a:endParaRPr lang="en-US" dirty="0"/>
          </a:p>
        </p:txBody>
      </p:sp>
      <p:pic>
        <p:nvPicPr>
          <p:cNvPr id="1031" name="Picture 7"/>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124387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en-US" dirty="0" smtClean="0"/>
              <a:t>Data Compression</a:t>
            </a:r>
            <a:endParaRPr lang="en-US" dirty="0"/>
          </a:p>
        </p:txBody>
      </p:sp>
      <p:sp>
        <p:nvSpPr>
          <p:cNvPr id="3" name="Subtitle 2"/>
          <p:cNvSpPr>
            <a:spLocks noGrp="1"/>
          </p:cNvSpPr>
          <p:nvPr>
            <p:ph type="subTitle" idx="1"/>
          </p:nvPr>
        </p:nvSpPr>
        <p:spPr>
          <a:xfrm>
            <a:off x="609600" y="5603080"/>
            <a:ext cx="7924800" cy="873920"/>
          </a:xfrm>
        </p:spPr>
        <p:txBody>
          <a:bodyPr/>
          <a:lstStyle/>
          <a:p>
            <a:r>
              <a:rPr lang="en-US" dirty="0" smtClean="0"/>
              <a:t>Compression algorithms, software for archiving and compression</a:t>
            </a:r>
            <a:endParaRPr lang="en-US" dirty="0"/>
          </a:p>
        </p:txBody>
      </p:sp>
      <p:pic>
        <p:nvPicPr>
          <p:cNvPr id="19458" name="Picture 2" descr="http://www.di.ens.fr/~cherniav/images/data.jpg"/>
          <p:cNvPicPr>
            <a:picLocks noChangeAspect="1" noChangeArrowheads="1"/>
          </p:cNvPicPr>
          <p:nvPr/>
        </p:nvPicPr>
        <p:blipFill>
          <a:blip r:embed="rId2" cstate="print">
            <a:extLst>
              <a:ext uri="{BEBA8EAE-BF5A-486C-A8C5-ECC9F3942E4B}">
                <a14:imgProps xmlns="" xmlns:a14="http://schemas.microsoft.com/office/drawing/2010/main">
                  <a14:imgLayer r:embed="rId3">
                    <a14:imgEffect>
                      <a14:brightnessContrast bright="20000"/>
                    </a14:imgEffect>
                  </a14:imgLayer>
                </a14:imgProps>
              </a:ext>
              <a:ext uri="{28A0092B-C50C-407E-A947-70E740481C1C}">
                <a14:useLocalDpi xmlns=""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 xmlns:a14="http://schemas.microsoft.com/office/drawing/2010/main">
                <a:solidFill>
                  <a:srgbClr val="FFFFFF"/>
                </a:solidFill>
              </a14:hiddenFill>
            </a:ext>
          </a:extLst>
        </p:spPr>
      </p:pic>
      <p:pic>
        <p:nvPicPr>
          <p:cNvPr id="19460" name="Picture 4" descr="http://web.mit.edu/newsoffice/images/article_images/20091217161424-4.jpg"/>
          <p:cNvPicPr>
            <a:picLocks noChangeAspect="1" noChangeArrowheads="1"/>
          </p:cNvPicPr>
          <p:nvPr/>
        </p:nvPicPr>
        <p:blipFill>
          <a:blip r:embed="rId4" cstate="print">
            <a:extLst>
              <a:ext uri="{BEBA8EAE-BF5A-486C-A8C5-ECC9F3942E4B}">
                <a14:imgProps xmlns="" xmlns:a14="http://schemas.microsoft.com/office/drawing/2010/main">
                  <a14:imgLayer r:embed="rId5">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 xmlns:a14="http://schemas.microsoft.com/office/drawing/2010/main">
                <a:solidFill>
                  <a:srgbClr val="FFFFFF"/>
                </a:solidFill>
              </a14:hiddenFill>
            </a:ext>
          </a:extLst>
        </p:spPr>
      </p:pic>
      <p:pic>
        <p:nvPicPr>
          <p:cNvPr id="19462" name="Picture 6" descr="http://t2.gstatic.com/images?q=tbn:NyRmokIuyyzZhM:http://portableapps.com/files/images/logos/7-zip.png&amp;t=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64" name="Picture 8" descr="http://t2.gstatic.com/images?q=tbn:rGUKQ6YrwerA5M:http://img.photobucket.com/albums/v63/umaranjum/Feburary/gzip3d.png&amp;t=1"/>
          <p:cNvPicPr>
            <a:picLocks noChangeAspect="1" noChangeArrowheads="1"/>
          </p:cNvPicPr>
          <p:nvPr/>
        </p:nvPicPr>
        <p:blipFill>
          <a:blip r:embed="rId7" cstate="print">
            <a:extLst>
              <a:ext uri="{BEBA8EAE-BF5A-486C-A8C5-ECC9F3942E4B}">
                <a14:imgProps xmlns="" xmlns:a14="http://schemas.microsoft.com/office/drawing/2010/main">
                  <a14:imgLayer r:embed="rId8">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66" name="Picture 10" descr="http://www.hbp.com/images/winzip_logo.jp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68" name="Picture 12" descr="http://2.bp.blogspot.com/_QCueOts1jT0/Sfn0fQih-1I/AAAAAAAACXU/glsUpttVkdc/s400/winrar.jpg"/>
          <p:cNvPicPr>
            <a:picLocks noChangeAspect="1" noChangeArrowheads="1"/>
          </p:cNvPicPr>
          <p:nvPr/>
        </p:nvPicPr>
        <p:blipFill rotWithShape="1">
          <a:blip r:embed="rId10" cstate="print">
            <a:extLst>
              <a:ext uri="{28A0092B-C50C-407E-A947-70E740481C1C}">
                <a14:useLocalDpi xmlns=""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70" name="Picture 14" descr="http://t0.gstatic.com/images?q=tbn:ANd9GcRYfS27MIn7aBAIBzHUSQNX0rqpZrAwzog5vjLw9st7CqFwD74&amp;t=1&amp;usg=__0MYBxnhHsso04yawZHG5FYwbhzs="/>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72" name="Picture 16" descr="http://1.bp.blogspot.com/_WDytkVEEwXI/TJd4ylKFF8I/AAAAAAAACAw/Qt7TMFxomhg/s1600/WinISO.jpg"/>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476" name="Picture 20" descr="http://al-wed.com/prodownload/n915.png"/>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79863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Where compression is used with linear prediction</a:t>
            </a:r>
            <a:r>
              <a:rPr lang="en-US" dirty="0" smtClean="0"/>
              <a:t>?</a:t>
            </a:r>
            <a:r>
              <a:rPr lang="bg-BG" dirty="0" smtClean="0"/>
              <a:t/>
            </a:r>
            <a:br>
              <a:rPr lang="bg-BG" dirty="0" smtClean="0"/>
            </a:br>
            <a:endParaRPr lang="en-US" dirty="0" smtClean="0"/>
          </a:p>
          <a:p>
            <a:pPr marL="871538" lvl="1" indent="-514350">
              <a:buFont typeface="+mj-lt"/>
              <a:buAutoNum type="alphaLcParenR"/>
            </a:pPr>
            <a:r>
              <a:rPr lang="en-US" b="0" dirty="0" smtClean="0"/>
              <a:t>MPEG</a:t>
            </a:r>
          </a:p>
          <a:p>
            <a:pPr marL="871538" lvl="1" indent="-514350">
              <a:buFont typeface="+mj-lt"/>
              <a:buAutoNum type="alphaLcParenR"/>
            </a:pPr>
            <a:r>
              <a:rPr lang="en-US" b="0" dirty="0" smtClean="0"/>
              <a:t>JPEG</a:t>
            </a:r>
          </a:p>
          <a:p>
            <a:pPr marL="871538" lvl="1" indent="-514350">
              <a:buFont typeface="+mj-lt"/>
              <a:buAutoNum type="alphaLcParenR"/>
            </a:pPr>
            <a:r>
              <a:rPr lang="en-US" b="0" dirty="0" smtClean="0"/>
              <a:t>GIF</a:t>
            </a:r>
          </a:p>
          <a:p>
            <a:pPr marL="871538" lvl="1" indent="-514350">
              <a:buFont typeface="+mj-lt"/>
              <a:buAutoNum type="alphaLcParenR"/>
            </a:pPr>
            <a:r>
              <a:rPr lang="en-US" b="0" dirty="0" smtClean="0"/>
              <a:t>MP3</a:t>
            </a:r>
          </a:p>
          <a:p>
            <a:pPr marL="871538" lvl="1" indent="-51435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
        <p:nvSpPr>
          <p:cNvPr id="5" name="Oval 4"/>
          <p:cNvSpPr/>
          <p:nvPr/>
        </p:nvSpPr>
        <p:spPr>
          <a:xfrm>
            <a:off x="533400" y="2590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55660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Compression with linear prediction is using as MPEG formats.</a:t>
            </a:r>
          </a:p>
          <a:p>
            <a:pPr lvl="1"/>
            <a:r>
              <a:rPr lang="en-US" b="0" dirty="0" smtClean="0"/>
              <a:t>MPEG compression uses two types: within a frame and between frames. Coding within the frame is compressed JPEG, and between frames using linear prediction compression</a:t>
            </a:r>
            <a:r>
              <a:rPr lang="en-US" b="0" dirty="0" smtClean="0"/>
              <a:t>.</a:t>
            </a:r>
          </a:p>
          <a:p>
            <a:pPr lvl="1"/>
            <a:endParaRPr lang="en-US" b="0" dirty="0" smtClean="0"/>
          </a:p>
          <a:p>
            <a:r>
              <a:rPr lang="en-US" dirty="0" smtClean="0"/>
              <a:t>Information</a:t>
            </a:r>
            <a:r>
              <a:rPr lang="bg-BG" dirty="0" smtClean="0"/>
              <a:t>:</a:t>
            </a:r>
            <a:endParaRPr lang="en-US" dirty="0" smtClean="0"/>
          </a:p>
          <a:p>
            <a:pPr lvl="1"/>
            <a:r>
              <a:rPr lang="en-US" sz="2800" dirty="0" smtClean="0">
                <a:hlinkClick r:id="rId2"/>
              </a:rPr>
              <a:t>http</a:t>
            </a:r>
            <a:r>
              <a:rPr lang="en-US" sz="2800" dirty="0" smtClean="0">
                <a:hlinkClick r:id="rId2"/>
              </a:rPr>
              <a:t>://www.sce.carleton.ca/faculty/huang/citation1.pdf</a:t>
            </a:r>
            <a:r>
              <a:rPr lang="bg-BG" sz="2800" dirty="0" smtClean="0"/>
              <a:t> </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 xmlns:p14="http://schemas.microsoft.com/office/powerpoint/2010/main" val="31007259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en-US" dirty="0" smtClean="0"/>
              <a:t/>
            </a:r>
            <a:br>
              <a:rPr lang="en-US" dirty="0" smtClean="0"/>
            </a:br>
            <a:r>
              <a:rPr lang="en-US" dirty="0" smtClean="0"/>
              <a:t>Word processing</a:t>
            </a:r>
            <a:br>
              <a:rPr lang="en-US" dirty="0" smtClean="0"/>
            </a:br>
            <a:endParaRPr lang="en-US" dirty="0"/>
          </a:p>
        </p:txBody>
      </p:sp>
      <p:sp>
        <p:nvSpPr>
          <p:cNvPr id="3" name="Subtitle 2"/>
          <p:cNvSpPr>
            <a:spLocks noGrp="1"/>
          </p:cNvSpPr>
          <p:nvPr>
            <p:ph type="subTitle" idx="1"/>
          </p:nvPr>
        </p:nvSpPr>
        <p:spPr>
          <a:xfrm>
            <a:off x="609600" y="2133599"/>
            <a:ext cx="7924800" cy="873920"/>
          </a:xfrm>
        </p:spPr>
        <p:txBody>
          <a:bodyPr/>
          <a:lstStyle/>
          <a:p>
            <a:r>
              <a:rPr lang="en-US" dirty="0" smtClean="0"/>
              <a:t>Working with word processing software, file formats, coding, text, tables, figures, ...</a:t>
            </a:r>
            <a:endParaRPr lang="en-US" dirty="0"/>
          </a:p>
        </p:txBody>
      </p:sp>
      <p:pic>
        <p:nvPicPr>
          <p:cNvPr id="22530" name="Picture 2" descr="http://www.binbin.net/photos/generic/ele/electronic-word-processing-typewriter.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923738" y="3492776"/>
            <a:ext cx="3467100" cy="2831824"/>
          </a:xfrm>
          <a:prstGeom prst="roundRect">
            <a:avLst>
              <a:gd name="adj" fmla="val 3910"/>
            </a:avLst>
          </a:prstGeom>
          <a:noFill/>
          <a:extLst>
            <a:ext uri="{909E8E84-426E-40DD-AFC4-6F175D3DCCD1}">
              <a14:hiddenFill xmlns="" xmlns:a14="http://schemas.microsoft.com/office/drawing/2010/main">
                <a:solidFill>
                  <a:srgbClr val="FFFFFF"/>
                </a:solidFill>
              </a14:hiddenFill>
            </a:ext>
          </a:extLst>
        </p:spPr>
      </p:pic>
      <p:pic>
        <p:nvPicPr>
          <p:cNvPr id="22532" name="Picture 4" descr="http://www.altoonaridgelodge.com/images/MS-Word.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332866">
            <a:off x="768725" y="37511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22534" name="Picture 6" descr="http://ui.openoffice.org/VisualDesign/gifs/Icons/OOo30_final_mimetype/Galaxy_OOo3_writer-doc_256.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287559">
            <a:off x="6019920" y="38000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8626695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of the following statements for BOM (byte order mark) is not true</a:t>
            </a:r>
            <a:r>
              <a:rPr lang="bg-BG" dirty="0" smtClean="0"/>
              <a:t>?</a:t>
            </a:r>
          </a:p>
          <a:p>
            <a:endParaRPr lang="en-US" dirty="0" smtClean="0"/>
          </a:p>
          <a:p>
            <a:pPr marL="871538" lvl="1" indent="-514350">
              <a:buFont typeface="+mj-lt"/>
              <a:buAutoNum type="alphaLcParenR"/>
            </a:pPr>
            <a:r>
              <a:rPr lang="en-US" sz="2800" b="0" dirty="0" smtClean="0"/>
              <a:t>The byte order mark (BOM) is a Unicode character</a:t>
            </a:r>
          </a:p>
          <a:p>
            <a:pPr marL="871538" lvl="1" indent="-514350">
              <a:buFont typeface="+mj-lt"/>
              <a:buAutoNum type="alphaLcParenR"/>
            </a:pPr>
            <a:r>
              <a:rPr lang="en-US" sz="2800" b="0" dirty="0" smtClean="0"/>
              <a:t>BOM use is required </a:t>
            </a:r>
          </a:p>
          <a:p>
            <a:pPr marL="871538" lvl="1" indent="-514350">
              <a:buFont typeface="+mj-lt"/>
              <a:buAutoNum type="alphaLcParenR"/>
            </a:pPr>
            <a:r>
              <a:rPr lang="en-US" sz="2800" b="0" dirty="0" smtClean="0"/>
              <a:t>BOM can be used to determine the coding of a text file</a:t>
            </a:r>
          </a:p>
          <a:p>
            <a:pPr marL="871538" lvl="1" indent="-514350">
              <a:buFont typeface="+mj-lt"/>
              <a:buAutoNum type="alphaLcParenR"/>
            </a:pPr>
            <a:r>
              <a:rPr lang="en-US" sz="2800" b="0" dirty="0" smtClean="0"/>
              <a:t>BO</a:t>
            </a:r>
            <a:r>
              <a:rPr lang="bg-BG" sz="2800" b="0" dirty="0" smtClean="0"/>
              <a:t>М</a:t>
            </a:r>
            <a:r>
              <a:rPr lang="en-US" sz="2800" b="0" dirty="0" smtClean="0"/>
              <a:t> always comes first in the file</a:t>
            </a:r>
          </a:p>
          <a:p>
            <a:pPr marL="871538" lvl="1" indent="-514350">
              <a:buFont typeface="+mj-lt"/>
              <a:buAutoNum type="alphaLcParenR"/>
            </a:pPr>
            <a:r>
              <a:rPr lang="en-US" sz="2800" b="0" dirty="0" smtClean="0"/>
              <a:t>BOM is not interpreted as part of the text by the software</a:t>
            </a:r>
            <a:endParaRPr lang="en-US" sz="2800"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6816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800" dirty="0" smtClean="0"/>
              <a:t>The byte order mark (BOM) </a:t>
            </a:r>
            <a:r>
              <a:rPr lang="en-US" sz="2800" b="0" dirty="0" smtClean="0"/>
              <a:t>is a Unicode character used to signal the endianness (byte order) of a text file or stream.  BOM use is optional, and, if used, should appear at the start of the text stream. Beyond its specific use as a byte-order indicator, the BOM character may also indicate which of the several Unicode representations the text is encoded in.</a:t>
            </a:r>
          </a:p>
          <a:p>
            <a:r>
              <a:rPr lang="en-US" dirty="0" smtClean="0"/>
              <a:t>Information</a:t>
            </a:r>
            <a:r>
              <a:rPr lang="bg-BG" dirty="0" smtClean="0"/>
              <a:t>:</a:t>
            </a:r>
            <a:endParaRPr lang="en-US" dirty="0" smtClean="0"/>
          </a:p>
          <a:p>
            <a:pPr lvl="1"/>
            <a:r>
              <a:rPr lang="en-US" sz="2400" dirty="0" smtClean="0">
                <a:hlinkClick r:id="rId2"/>
              </a:rPr>
              <a:t>http://www.sttmedia.com/unicode-byteordermark</a:t>
            </a:r>
            <a:r>
              <a:rPr lang="bg-BG" sz="2400" dirty="0" smtClean="0"/>
              <a:t> </a:t>
            </a:r>
          </a:p>
          <a:p>
            <a:pPr lvl="1"/>
            <a:r>
              <a:rPr lang="en-US" sz="2400" dirty="0" smtClean="0">
                <a:hlinkClick r:id="rId3"/>
              </a:rPr>
              <a:t>http://dpeeva.wordpress.com/2013/01/17/encoding-utf-8/</a:t>
            </a:r>
            <a:r>
              <a:rPr lang="bg-BG" sz="2400" dirty="0" smtClean="0"/>
              <a:t> </a:t>
            </a:r>
          </a:p>
          <a:p>
            <a:pPr lvl="1"/>
            <a:r>
              <a:rPr lang="en-US" sz="2400" dirty="0" smtClean="0">
                <a:hlinkClick r:id="rId4"/>
              </a:rPr>
              <a:t>http://en.wikipedia.org/wiki/Byte_order_mark</a:t>
            </a:r>
            <a:r>
              <a:rPr lang="bg-BG" sz="2400" dirty="0" smtClean="0"/>
              <a:t> </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 xmlns:p14="http://schemas.microsoft.com/office/powerpoint/2010/main" val="2338989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en-US" dirty="0" smtClean="0"/>
              <a:t>Computer graphics</a:t>
            </a:r>
            <a:endParaRPr lang="en-US" dirty="0"/>
          </a:p>
        </p:txBody>
      </p:sp>
      <p:sp>
        <p:nvSpPr>
          <p:cNvPr id="3" name="Subtitle 2"/>
          <p:cNvSpPr>
            <a:spLocks noGrp="1"/>
          </p:cNvSpPr>
          <p:nvPr>
            <p:ph type="subTitle" idx="1"/>
          </p:nvPr>
        </p:nvSpPr>
        <p:spPr>
          <a:xfrm>
            <a:off x="592667" y="5450680"/>
            <a:ext cx="7924800" cy="873920"/>
          </a:xfrm>
        </p:spPr>
        <p:txBody>
          <a:bodyPr/>
          <a:lstStyle/>
          <a:p>
            <a:r>
              <a:rPr lang="en-US" dirty="0" smtClean="0"/>
              <a:t>Raster and vector graphics, graphic file formats, image editors, colors</a:t>
            </a:r>
            <a:endParaRPr lang="en-US" dirty="0"/>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 xmlns:a14="http://schemas.microsoft.com/office/drawing/2010/main">
                <a:solidFill>
                  <a:srgbClr val="FFFFFF"/>
                </a:solidFill>
              </a14:hiddenFill>
            </a:ext>
          </a:extLst>
        </p:spPr>
      </p:pic>
      <p:pic>
        <p:nvPicPr>
          <p:cNvPr id="26630" name="Picture 6"/>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 xmlns:a14="http://schemas.microsoft.com/office/drawing/2010/main">
                  <a14:imgLayer r:embed="rId5">
                    <a14:imgEffect>
                      <a14:sharpenSoften amount="50000"/>
                    </a14:imgEffect>
                  </a14:imgLayer>
                </a14:imgProps>
              </a:ext>
              <a:ext uri="{28A0092B-C50C-407E-A947-70E740481C1C}">
                <a14:useLocalDpi xmlns="" xmlns:a14="http://schemas.microsoft.com/office/drawing/2010/main"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4330572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1143000"/>
            <a:ext cx="8686800" cy="5410200"/>
          </a:xfrm>
        </p:spPr>
        <p:txBody>
          <a:bodyPr/>
          <a:lstStyle/>
          <a:p>
            <a:r>
              <a:rPr lang="en-US" dirty="0" smtClean="0"/>
              <a:t>In computer graphics by mixing various basic colors we have:</a:t>
            </a:r>
            <a:br>
              <a:rPr lang="en-US" dirty="0" smtClean="0"/>
            </a:br>
            <a:endParaRPr lang="en-US" dirty="0" smtClean="0"/>
          </a:p>
          <a:p>
            <a:pPr marL="871538" lvl="1" indent="-514350">
              <a:buFont typeface="+mj-lt"/>
              <a:buAutoNum type="alphaLcParenR"/>
            </a:pPr>
            <a:r>
              <a:rPr lang="en-US" b="0" dirty="0" smtClean="0"/>
              <a:t>color model</a:t>
            </a:r>
          </a:p>
          <a:p>
            <a:pPr marL="871538" lvl="1" indent="-514350">
              <a:buFont typeface="+mj-lt"/>
              <a:buAutoNum type="alphaLcParenR"/>
            </a:pPr>
            <a:r>
              <a:rPr lang="en-US" b="0" dirty="0" smtClean="0"/>
              <a:t>The color palette</a:t>
            </a:r>
          </a:p>
          <a:p>
            <a:pPr marL="871538" lvl="1" indent="-514350">
              <a:buFont typeface="+mj-lt"/>
              <a:buAutoNum type="alphaLcParenR"/>
            </a:pPr>
            <a:r>
              <a:rPr lang="en-US" b="0" dirty="0" smtClean="0"/>
              <a:t>additional color</a:t>
            </a:r>
          </a:p>
          <a:p>
            <a:pPr marL="871538" lvl="1" indent="-514350">
              <a:buFont typeface="+mj-lt"/>
              <a:buAutoNum type="alphaLcParenR"/>
            </a:pPr>
            <a:r>
              <a:rPr lang="en-US" b="0" dirty="0" smtClean="0"/>
              <a:t>mixed color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
        <p:nvSpPr>
          <p:cNvPr id="5" name="Oval 4"/>
          <p:cNvSpPr/>
          <p:nvPr/>
        </p:nvSpPr>
        <p:spPr>
          <a:xfrm>
            <a:off x="533400" y="4724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Upon mixing of several primary colors mixed color is obtained.</a:t>
            </a:r>
          </a:p>
          <a:p>
            <a:pPr lvl="1"/>
            <a:r>
              <a:rPr lang="en-US" sz="2800" b="0" dirty="0" smtClean="0"/>
              <a:t>In practice, it is often necessary mixing of several primary colors, yielding color shades or color component and the hue to which the background color is called the intensity involved. The range of this intensity is 0 to 255, and the information is stored in one byte.</a:t>
            </a:r>
            <a:r>
              <a:rPr lang="bg-BG" sz="2800" b="0" dirty="0" smtClean="0">
                <a:effectLst/>
              </a:rPr>
              <a:t> </a:t>
            </a:r>
            <a:endParaRPr lang="en-US" sz="2800" b="0" dirty="0" smtClean="0"/>
          </a:p>
          <a:p>
            <a:r>
              <a:rPr lang="en-US" dirty="0" smtClean="0"/>
              <a:t>Information</a:t>
            </a:r>
            <a:r>
              <a:rPr lang="bg-BG" dirty="0" smtClean="0"/>
              <a:t>:</a:t>
            </a:r>
          </a:p>
          <a:p>
            <a:pPr lvl="1"/>
            <a:r>
              <a:rPr lang="en-US" sz="2400" dirty="0" smtClean="0">
                <a:effectLst/>
                <a:hlinkClick r:id="rId2"/>
              </a:rPr>
              <a:t>Color models</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Tree>
    <p:extLst>
      <p:ext uri="{BB962C8B-B14F-4D97-AF65-F5344CB8AC3E}">
        <p14:creationId xmlns="" xmlns:p14="http://schemas.microsoft.com/office/powerpoint/2010/main" val="614680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917280"/>
            <a:ext cx="7924800" cy="685800"/>
          </a:xfrm>
        </p:spPr>
        <p:txBody>
          <a:bodyPr/>
          <a:lstStyle/>
          <a:p>
            <a:r>
              <a:rPr lang="en-US" dirty="0" smtClean="0"/>
              <a:t>Databases</a:t>
            </a:r>
            <a:endParaRPr lang="en-US" dirty="0"/>
          </a:p>
        </p:txBody>
      </p:sp>
      <p:sp>
        <p:nvSpPr>
          <p:cNvPr id="3" name="Subtitle 2"/>
          <p:cNvSpPr>
            <a:spLocks noGrp="1"/>
          </p:cNvSpPr>
          <p:nvPr>
            <p:ph type="subTitle" idx="1"/>
          </p:nvPr>
        </p:nvSpPr>
        <p:spPr>
          <a:xfrm>
            <a:off x="609600" y="5710324"/>
            <a:ext cx="7924800" cy="569120"/>
          </a:xfrm>
        </p:spPr>
        <p:txBody>
          <a:bodyPr/>
          <a:lstStyle/>
          <a:p>
            <a:r>
              <a:rPr lang="fr-FR" dirty="0" smtClean="0"/>
              <a:t>Data models, tables, relations, SQL</a:t>
            </a:r>
            <a:endParaRPr lang="en-US" dirty="0"/>
          </a:p>
        </p:txBody>
      </p:sp>
      <p:pic>
        <p:nvPicPr>
          <p:cNvPr id="5" name="Picture 2" descr="-&quot;Relational"/>
          <p:cNvPicPr>
            <a:picLocks noChangeAspect="1" noChangeArrowheads="1"/>
          </p:cNvPicPr>
          <p:nvPr/>
        </p:nvPicPr>
        <p:blipFill>
          <a:blip r:embed="rId2" cstate="screen">
            <a:lum bright="20000" contrast="20000"/>
            <a:extLst>
              <a:ext uri="{28A0092B-C50C-407E-A947-70E740481C1C}">
                <a14:useLocalDpi xmlns="" xmlns:a14="http://schemas.microsoft.com/office/drawing/2010/main" val="0"/>
              </a:ext>
            </a:extLst>
          </a:blip>
          <a:srcRect/>
          <a:stretch>
            <a:fillRect/>
          </a:stretch>
        </p:blipFill>
        <p:spPr bwMode="auto">
          <a:xfrm rot="21417933">
            <a:off x="3048000" y="779902"/>
            <a:ext cx="2971800" cy="1503111"/>
          </a:xfrm>
          <a:prstGeom prst="rect">
            <a:avLst/>
          </a:prstGeom>
          <a:noFill/>
          <a:effectLst>
            <a:outerShdw blurRad="88900" sx="106000" sy="106000" algn="ctr" rotWithShape="0">
              <a:prstClr val="black">
                <a:alpha val="40000"/>
              </a:prstClr>
            </a:outerShdw>
          </a:effectLst>
        </p:spPr>
      </p:pic>
      <p:pic>
        <p:nvPicPr>
          <p:cNvPr id="6" name="Picture 4" descr="http://www.saheltech.com/photos/database2.jpg"/>
          <p:cNvPicPr>
            <a:picLocks noChangeAspect="1" noChangeArrowheads="1"/>
          </p:cNvPicPr>
          <p:nvPr/>
        </p:nvPicPr>
        <p:blipFill>
          <a:blip r:embed="rId3" cstate="screen">
            <a:lum bright="20000" contrast="40000"/>
            <a:extLst>
              <a:ext uri="{28A0092B-C50C-407E-A947-70E740481C1C}">
                <a14:useLocalDpi xmlns="" xmlns:a14="http://schemas.microsoft.com/office/drawing/2010/main" val="0"/>
              </a:ext>
            </a:extLst>
          </a:blip>
          <a:srcRect/>
          <a:stretch>
            <a:fillRect/>
          </a:stretch>
        </p:blipFill>
        <p:spPr bwMode="auto">
          <a:xfrm rot="21270379">
            <a:off x="5266620" y="247758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7" name="Picture 2" descr="http://store.kagi.com/gif/6CN_LIVE/Drag%20%20Drop%20Icon%20125_128_vph03.jpg"/>
          <p:cNvPicPr>
            <a:picLocks noChangeAspect="1" noChangeArrowheads="1"/>
          </p:cNvPicPr>
          <p:nvPr/>
        </p:nvPicPr>
        <p:blipFill>
          <a:blip r:embed="rId4" cstate="screen">
            <a:extLst>
              <a:ext uri="{28A0092B-C50C-407E-A947-70E740481C1C}">
                <a14:useLocalDpi xmlns="" xmlns:a14="http://schemas.microsoft.com/office/drawing/2010/main" val="0"/>
              </a:ext>
            </a:extLst>
          </a:blip>
          <a:srcRect/>
          <a:stretch>
            <a:fillRect/>
          </a:stretch>
        </p:blipFill>
        <p:spPr bwMode="auto">
          <a:xfrm rot="414036">
            <a:off x="2937029" y="230196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8" name="Picture 2" descr="http://images.visual-paradigm.com/vpuml/provides/codedbeng/generate_db_illu.jpg"/>
          <p:cNvPicPr>
            <a:picLocks noChangeAspect="1" noChangeArrowheads="1"/>
          </p:cNvPicPr>
          <p:nvPr/>
        </p:nvPicPr>
        <p:blipFill>
          <a:blip r:embed="rId5" cstate="screen">
            <a:extLst>
              <a:ext uri="{28A0092B-C50C-407E-A947-70E740481C1C}">
                <a14:useLocalDpi xmlns="" xmlns:a14="http://schemas.microsoft.com/office/drawing/2010/main" val="0"/>
              </a:ext>
            </a:extLst>
          </a:blip>
          <a:srcRect/>
          <a:stretch>
            <a:fillRect/>
          </a:stretch>
        </p:blipFill>
        <p:spPr bwMode="auto">
          <a:xfrm rot="21330146">
            <a:off x="691293" y="270197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4" name="Picture 2" descr="http://www.iconspedia.com/uploads/1913906277156034685.png"/>
          <p:cNvPicPr>
            <a:picLocks noChangeAspect="1" noChangeArrowheads="1"/>
          </p:cNvPicPr>
          <p:nvPr/>
        </p:nvPicPr>
        <p:blipFill>
          <a:blip r:embed="rId6" cstate="screen">
            <a:extLst>
              <a:ext uri="{28A0092B-C50C-407E-A947-70E740481C1C}">
                <a14:useLocalDpi xmlns="" xmlns:a14="http://schemas.microsoft.com/office/drawing/2010/main" val="0"/>
              </a:ext>
            </a:extLst>
          </a:blip>
          <a:srcRect/>
          <a:stretch>
            <a:fillRect/>
          </a:stretch>
        </p:blipFill>
        <p:spPr bwMode="auto">
          <a:xfrm rot="286140">
            <a:off x="776582" y="804411"/>
            <a:ext cx="2664508" cy="2294812"/>
          </a:xfrm>
          <a:prstGeom prst="rect">
            <a:avLst/>
          </a:prstGeom>
          <a:noFill/>
          <a:effectLst>
            <a:outerShdw blurRad="88900" sx="106000" sy="106000" algn="ctr" rotWithShape="0">
              <a:prstClr val="black">
                <a:alpha val="40000"/>
              </a:prstClr>
            </a:outerShdw>
          </a:effectLst>
        </p:spPr>
      </p:pic>
      <p:pic>
        <p:nvPicPr>
          <p:cNvPr id="9" name="Picture 2" descr="http://www.selikoff.net/blog-files/database-good.png"/>
          <p:cNvPicPr>
            <a:picLocks noChangeAspect="1" noChangeArrowheads="1"/>
          </p:cNvPicPr>
          <p:nvPr/>
        </p:nvPicPr>
        <p:blipFill>
          <a:blip r:embed="rId7" cstate="screen">
            <a:extLst>
              <a:ext uri="{28A0092B-C50C-407E-A947-70E740481C1C}">
                <a14:useLocalDpi xmlns="" xmlns:a14="http://schemas.microsoft.com/office/drawing/2010/main" val="0"/>
              </a:ext>
            </a:extLst>
          </a:blip>
          <a:srcRect/>
          <a:stretch>
            <a:fillRect/>
          </a:stretch>
        </p:blipFill>
        <p:spPr bwMode="auto">
          <a:xfrm rot="202978">
            <a:off x="5779953" y="99419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 xmlns:p14="http://schemas.microsoft.com/office/powerpoint/2010/main" val="24321395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of the following statements is NOT true for RAID controllers?</a:t>
            </a:r>
          </a:p>
          <a:p>
            <a:pPr marL="871538" lvl="1" indent="-514350">
              <a:buFont typeface="+mj-lt"/>
              <a:buAutoNum type="alphaLcParenR"/>
            </a:pPr>
            <a:r>
              <a:rPr lang="en-US" b="0" dirty="0" smtClean="0"/>
              <a:t>Combines two or more physical disk into a coherent unit</a:t>
            </a:r>
          </a:p>
          <a:p>
            <a:pPr marL="871538" lvl="1" indent="-514350">
              <a:buFont typeface="+mj-lt"/>
              <a:buAutoNum type="alphaLcParenR"/>
            </a:pPr>
            <a:r>
              <a:rPr lang="en-US" b="0" dirty="0" smtClean="0"/>
              <a:t>RAID is architecture limited to 8.64 tb. memory</a:t>
            </a:r>
          </a:p>
          <a:p>
            <a:pPr marL="871538" lvl="1" indent="-514350">
              <a:buFont typeface="+mj-lt"/>
              <a:buAutoNum type="alphaLcParenR"/>
            </a:pPr>
            <a:r>
              <a:rPr lang="en-US" b="0" dirty="0" smtClean="0"/>
              <a:t>Information from a file is "split" on the entire disc.</a:t>
            </a:r>
          </a:p>
          <a:p>
            <a:pPr marL="871538" lvl="1" indent="-514350">
              <a:buFont typeface="+mj-lt"/>
              <a:buAutoNum type="alphaLcParenR"/>
            </a:pPr>
            <a:r>
              <a:rPr lang="en-US" b="0" dirty="0" smtClean="0"/>
              <a:t>A file is never "split" across the disk</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
        <p:nvSpPr>
          <p:cNvPr id="5" name="Oval 4"/>
          <p:cNvSpPr/>
          <p:nvPr/>
        </p:nvSpPr>
        <p:spPr>
          <a:xfrm>
            <a:off x="533400" y="3200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961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of the following is not a form for database normalization</a:t>
            </a:r>
            <a:r>
              <a:rPr lang="bg-BG" dirty="0" smtClean="0"/>
              <a:t>?</a:t>
            </a:r>
          </a:p>
          <a:p>
            <a:endParaRPr lang="en-US" dirty="0" smtClean="0"/>
          </a:p>
          <a:p>
            <a:pPr marL="871538" lvl="1" indent="-514350">
              <a:buFont typeface="+mj-lt"/>
              <a:buAutoNum type="alphaLcParenR"/>
            </a:pPr>
            <a:r>
              <a:rPr lang="en-US" b="0" dirty="0" smtClean="0"/>
              <a:t>1NF - First normal form</a:t>
            </a:r>
            <a:endParaRPr lang="bg-BG" b="0" dirty="0" smtClean="0"/>
          </a:p>
          <a:p>
            <a:pPr marL="871538" lvl="1" indent="-514350">
              <a:buFont typeface="+mj-lt"/>
              <a:buAutoNum type="alphaLcParenR"/>
            </a:pPr>
            <a:r>
              <a:rPr lang="bg-BG" b="0" dirty="0" smtClean="0"/>
              <a:t>2</a:t>
            </a:r>
            <a:r>
              <a:rPr lang="en-US" b="0" dirty="0" smtClean="0"/>
              <a:t>NF - First normal form</a:t>
            </a:r>
            <a:endParaRPr lang="bg-BG" b="0" dirty="0" smtClean="0"/>
          </a:p>
          <a:p>
            <a:pPr marL="871538" lvl="1" indent="-514350">
              <a:buFont typeface="+mj-lt"/>
              <a:buAutoNum type="alphaLcParenR"/>
            </a:pPr>
            <a:r>
              <a:rPr lang="bg-BG" b="0" dirty="0" smtClean="0"/>
              <a:t>Trapcode </a:t>
            </a:r>
            <a:r>
              <a:rPr lang="en-US" b="0" dirty="0" smtClean="0"/>
              <a:t>normal f</a:t>
            </a:r>
            <a:r>
              <a:rPr lang="bg-BG" b="0" dirty="0" smtClean="0"/>
              <a:t>orm</a:t>
            </a:r>
            <a:endParaRPr lang="en-US" b="0" dirty="0" smtClean="0"/>
          </a:p>
          <a:p>
            <a:pPr marL="871538" lvl="1" indent="-514350">
              <a:buFont typeface="+mj-lt"/>
              <a:buAutoNum type="alphaLcParenR"/>
            </a:pPr>
            <a:r>
              <a:rPr lang="en-US" b="0" dirty="0" smtClean="0"/>
              <a:t>Boyce-codd </a:t>
            </a:r>
            <a:r>
              <a:rPr lang="en-US" b="0" dirty="0" smtClean="0"/>
              <a:t>normal </a:t>
            </a:r>
            <a:r>
              <a:rPr lang="en-US" b="0" dirty="0" smtClean="0"/>
              <a:t>f</a:t>
            </a:r>
            <a:r>
              <a:rPr lang="en-US" b="0" dirty="0" smtClean="0"/>
              <a:t>orm</a:t>
            </a:r>
            <a:endParaRPr lang="bg-BG" b="0" dirty="0" smtClean="0"/>
          </a:p>
          <a:p>
            <a:pPr marL="871538" lvl="1" indent="-514350">
              <a:buFont typeface="+mj-lt"/>
              <a:buAutoNum type="alphaLcParenR"/>
            </a:pPr>
            <a:r>
              <a:rPr lang="en-US" b="0" dirty="0" smtClean="0"/>
              <a:t>Domain key </a:t>
            </a:r>
            <a:r>
              <a:rPr lang="en-US" b="0" dirty="0" smtClean="0"/>
              <a:t>normal </a:t>
            </a:r>
            <a:r>
              <a:rPr lang="en-US" b="0" dirty="0" smtClean="0"/>
              <a:t>f</a:t>
            </a:r>
            <a:r>
              <a:rPr lang="en-US" b="0" dirty="0" smtClean="0"/>
              <a:t>orm</a:t>
            </a:r>
            <a:endParaRPr lang="en-US" b="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
        <p:nvSpPr>
          <p:cNvPr id="5" name="Oval 4"/>
          <p:cNvSpPr/>
          <p:nvPr/>
        </p:nvSpPr>
        <p:spPr>
          <a:xfrm>
            <a:off x="533400" y="4038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7465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t>Trapcode is a computer technology research and development company</a:t>
            </a:r>
            <a:endParaRPr lang="bg-BG" dirty="0" smtClean="0"/>
          </a:p>
          <a:p>
            <a:pPr lvl="1"/>
            <a:r>
              <a:rPr lang="en-US" sz="2800" b="0" dirty="0" smtClean="0"/>
              <a:t>The normalization is one of the base processes in database design. Generally speaking normalization removes repeatability and minimize excess data. The result is a better organization, a better utilization of the memory and remove anomalies in the database.</a:t>
            </a:r>
            <a:endParaRPr lang="bg-BG" sz="2800" b="0" dirty="0" smtClean="0"/>
          </a:p>
          <a:p>
            <a:r>
              <a:rPr lang="en-US" dirty="0" smtClean="0"/>
              <a:t>Information</a:t>
            </a:r>
            <a:r>
              <a:rPr lang="bg-BG" dirty="0" smtClean="0"/>
              <a:t>:</a:t>
            </a:r>
            <a:endParaRPr lang="en-US" dirty="0" smtClean="0"/>
          </a:p>
          <a:p>
            <a:pPr lvl="1"/>
            <a:r>
              <a:rPr lang="en-US" sz="2400" dirty="0" smtClean="0">
                <a:hlinkClick r:id="rId2"/>
              </a:rPr>
              <a:t>http://www.cphpvb.net/db/1876-нормализация-на-бази-данни</a:t>
            </a:r>
            <a:r>
              <a:rPr lang="bg-BG" sz="2400" dirty="0" smtClean="0"/>
              <a:t> </a:t>
            </a:r>
            <a:endParaRPr lang="en-US" sz="2400" dirty="0" smtClean="0"/>
          </a:p>
          <a:p>
            <a:pPr lvl="1"/>
            <a:r>
              <a:rPr lang="en-US" sz="2400" dirty="0" smtClean="0">
                <a:hlinkClick r:id="rId3"/>
              </a:rPr>
              <a:t>http://en.wikipedia.org/wiki/Database_normalization</a:t>
            </a:r>
            <a:r>
              <a:rPr lang="bg-BG" sz="2400" dirty="0" smtClean="0"/>
              <a:t> </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 xmlns:p14="http://schemas.microsoft.com/office/powerpoint/2010/main" val="20546668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19600"/>
            <a:ext cx="7924800" cy="685800"/>
          </a:xfrm>
        </p:spPr>
        <p:txBody>
          <a:bodyPr/>
          <a:lstStyle/>
          <a:p>
            <a:r>
              <a:rPr lang="en-US" dirty="0" smtClean="0"/>
              <a:t>Information systems</a:t>
            </a:r>
            <a:endParaRPr lang="en-US" dirty="0"/>
          </a:p>
        </p:txBody>
      </p:sp>
      <p:sp>
        <p:nvSpPr>
          <p:cNvPr id="3" name="Subtitle 2"/>
          <p:cNvSpPr>
            <a:spLocks noGrp="1"/>
          </p:cNvSpPr>
          <p:nvPr>
            <p:ph type="subTitle" idx="1"/>
          </p:nvPr>
        </p:nvSpPr>
        <p:spPr>
          <a:xfrm>
            <a:off x="609600" y="5526878"/>
            <a:ext cx="7924800" cy="873921"/>
          </a:xfrm>
        </p:spPr>
        <p:txBody>
          <a:bodyPr/>
          <a:lstStyle/>
          <a:p>
            <a:r>
              <a:rPr lang="en-US" dirty="0" smtClean="0"/>
              <a:t>ERP, CRM, BI</a:t>
            </a:r>
            <a:r>
              <a:rPr lang="bg-BG" dirty="0" smtClean="0"/>
              <a:t>, </a:t>
            </a:r>
            <a:r>
              <a:rPr lang="en-US" dirty="0" smtClean="0"/>
              <a:t>BPM, FMIS, CAD/CAM, CMS, software architecture</a:t>
            </a:r>
            <a:endParaRPr lang="en-US" dirty="0"/>
          </a:p>
        </p:txBody>
      </p:sp>
      <p:pic>
        <p:nvPicPr>
          <p:cNvPr id="32770" name="Picture 2" descr="http://www.tepco.co.jp/en/corpinfo/consultant/images/c31-01.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57562" y="959938"/>
            <a:ext cx="5129038" cy="2876095"/>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 xmlns:p14="http://schemas.microsoft.com/office/powerpoint/2010/main" val="7385143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of the following programming languages ​​is not a high-level?</a:t>
            </a:r>
          </a:p>
          <a:p>
            <a:endParaRPr lang="en-US" dirty="0" smtClean="0"/>
          </a:p>
          <a:p>
            <a:pPr marL="871538" lvl="1" indent="-514350">
              <a:buFont typeface="+mj-lt"/>
              <a:buAutoNum type="alphaLcParenR"/>
            </a:pPr>
            <a:r>
              <a:rPr lang="en-US" b="0" dirty="0" smtClean="0">
                <a:effectLst/>
              </a:rPr>
              <a:t>Pascal</a:t>
            </a:r>
            <a:endParaRPr lang="en-US" b="0" dirty="0" smtClean="0"/>
          </a:p>
          <a:p>
            <a:pPr marL="871538" lvl="1" indent="-514350">
              <a:buFont typeface="+mj-lt"/>
              <a:buAutoNum type="alphaLcParenR"/>
            </a:pPr>
            <a:r>
              <a:rPr lang="en-US" b="0" dirty="0" smtClean="0">
                <a:effectLst/>
              </a:rPr>
              <a:t>Virtual  Basic</a:t>
            </a:r>
          </a:p>
          <a:p>
            <a:pPr marL="871538" lvl="1" indent="-514350">
              <a:buFont typeface="+mj-lt"/>
              <a:buAutoNum type="alphaLcParenR"/>
            </a:pPr>
            <a:r>
              <a:rPr lang="en-US" b="0" dirty="0" smtClean="0">
                <a:effectLst/>
              </a:rPr>
              <a:t>Java</a:t>
            </a:r>
            <a:endParaRPr lang="en-US" b="0" dirty="0" smtClean="0"/>
          </a:p>
          <a:p>
            <a:pPr marL="871538" lvl="1" indent="-514350">
              <a:buFont typeface="+mj-lt"/>
              <a:buAutoNum type="alphaLcParenR"/>
            </a:pPr>
            <a:r>
              <a:rPr lang="en-US" b="0" dirty="0" smtClean="0">
                <a:effectLst/>
              </a:rPr>
              <a:t>Assembler</a:t>
            </a:r>
            <a:endParaRPr lang="en-US" dirty="0" smtClean="0"/>
          </a:p>
          <a:p>
            <a:pPr marL="871538" lvl="1" indent="-51435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533400" y="4648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1733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t>Assembler language is a low-level</a:t>
            </a:r>
          </a:p>
          <a:p>
            <a:pPr lvl="1"/>
            <a:r>
              <a:rPr lang="en-US" sz="2000" dirty="0" smtClean="0"/>
              <a:t>Assembler language ( assembler ) is a programming language by which the machine language of the processor architecture is presented in a readable form for people . Machine language presents machinery operations in binary form , i.e . each machining operation is encoded with a particular combination of bits. To be readable machine code (language), these combinations of bits are replaced by symbols called unlike desktop high-level languages ​​, here we have one mapping between the presentation of the machine instruction in assembler and machine language . Assembly language is converted to machine code by the assembler , and vice versa - by disassemble mnemonic code</a:t>
            </a:r>
            <a:r>
              <a:rPr lang="en-US" sz="2000" dirty="0" smtClean="0"/>
              <a:t>.</a:t>
            </a:r>
            <a:r>
              <a:rPr lang="bg-BG" sz="2000" b="0" dirty="0" smtClean="0">
                <a:effectLst/>
              </a:rPr>
              <a:t> </a:t>
            </a:r>
            <a:endParaRPr lang="en-US" sz="2000" dirty="0" smtClean="0"/>
          </a:p>
          <a:p>
            <a:r>
              <a:rPr lang="en-US" dirty="0" smtClean="0"/>
              <a:t>Information</a:t>
            </a:r>
            <a:r>
              <a:rPr lang="bg-BG" dirty="0" smtClean="0"/>
              <a:t>:</a:t>
            </a:r>
          </a:p>
          <a:p>
            <a:pPr lvl="1"/>
            <a:r>
              <a:rPr lang="en-US" sz="2400" dirty="0" smtClean="0">
                <a:hlinkClick r:id="rId2"/>
              </a:rPr>
              <a:t>http://bg.wikipedia.org/wiki/%D0%90%D1%81%D0%B5%D0%BC%D0%B1%D0%BB%D0%B5%D1%80</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spTree>
    <p:extLst>
      <p:ext uri="{BB962C8B-B14F-4D97-AF65-F5344CB8AC3E}">
        <p14:creationId xmlns="" xmlns:p14="http://schemas.microsoft.com/office/powerpoint/2010/main" val="27042203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464720"/>
            <a:ext cx="7924800" cy="1295400"/>
          </a:xfrm>
        </p:spPr>
        <p:txBody>
          <a:bodyPr/>
          <a:lstStyle/>
          <a:p>
            <a:r>
              <a:rPr lang="en-US" dirty="0" smtClean="0"/>
              <a:t>Security and data protection</a:t>
            </a:r>
            <a:endParaRPr lang="en-US" dirty="0"/>
          </a:p>
        </p:txBody>
      </p:sp>
      <p:sp>
        <p:nvSpPr>
          <p:cNvPr id="3" name="Subtitle 2"/>
          <p:cNvSpPr>
            <a:spLocks noGrp="1"/>
          </p:cNvSpPr>
          <p:nvPr>
            <p:ph type="subTitle" idx="1"/>
          </p:nvPr>
        </p:nvSpPr>
        <p:spPr>
          <a:xfrm>
            <a:off x="609600" y="4912520"/>
            <a:ext cx="7924800" cy="1564480"/>
          </a:xfrm>
        </p:spPr>
        <p:txBody>
          <a:bodyPr/>
          <a:lstStyle/>
          <a:p>
            <a:r>
              <a:rPr lang="en-US" dirty="0" smtClean="0"/>
              <a:t>Symmetrical and asymmetrical coding algorithms, cryptographic hash, digital signature, digital certificates</a:t>
            </a:r>
            <a:endParaRPr lang="en-US" dirty="0"/>
          </a:p>
        </p:txBody>
      </p:sp>
      <p:pic>
        <p:nvPicPr>
          <p:cNvPr id="33794" name="Picture 2" descr="http://www.cat.aum.edu/uploadedfile/cysec.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 xmlns:a14="http://schemas.microsoft.com/office/drawing/2010/main">
                <a:solidFill>
                  <a:srgbClr val="FFFFFF"/>
                </a:solidFill>
              </a14:hiddenFill>
            </a:ext>
          </a:extLst>
        </p:spPr>
      </p:pic>
      <p:pic>
        <p:nvPicPr>
          <p:cNvPr id="33796" name="Picture 4" descr="http://www.onixnet.com/IBM_ISS/images/lock.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058695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t>What is </a:t>
            </a:r>
            <a:r>
              <a:rPr lang="en-US" dirty="0" smtClean="0"/>
              <a:t>SQL Slammer/Sapphire ?</a:t>
            </a:r>
            <a:endParaRPr lang="bg-BG" dirty="0" smtClean="0"/>
          </a:p>
          <a:p>
            <a:endParaRPr lang="en-US" dirty="0" smtClean="0"/>
          </a:p>
          <a:p>
            <a:pPr marL="871538" lvl="1" indent="-514350">
              <a:buFont typeface="+mj-lt"/>
              <a:buAutoNum type="alphaLcParenR"/>
            </a:pPr>
            <a:r>
              <a:rPr lang="en-US" b="0" dirty="0">
                <a:effectLst/>
              </a:rPr>
              <a:t>Database management </a:t>
            </a:r>
            <a:r>
              <a:rPr lang="en-US" b="0" dirty="0" smtClean="0">
                <a:effectLst/>
              </a:rPr>
              <a:t>system, developed </a:t>
            </a:r>
            <a:r>
              <a:rPr lang="en-US" b="0" dirty="0">
                <a:effectLst/>
              </a:rPr>
              <a:t>in </a:t>
            </a:r>
            <a:r>
              <a:rPr lang="en-US" b="0" dirty="0" smtClean="0">
                <a:effectLst/>
              </a:rPr>
              <a:t>Sweden </a:t>
            </a:r>
            <a:endParaRPr lang="en-US" b="0" dirty="0" smtClean="0"/>
          </a:p>
          <a:p>
            <a:pPr marL="871538" lvl="1" indent="-514350">
              <a:buFont typeface="+mj-lt"/>
              <a:buAutoNum type="alphaLcParenR"/>
            </a:pPr>
            <a:r>
              <a:rPr lang="en-US" b="0" dirty="0" smtClean="0"/>
              <a:t>Plugin for MySQL</a:t>
            </a:r>
          </a:p>
          <a:p>
            <a:pPr marL="871538" lvl="1" indent="-514350">
              <a:buFont typeface="+mj-lt"/>
              <a:buAutoNum type="alphaLcParenR"/>
            </a:pPr>
            <a:r>
              <a:rPr lang="en-US" b="0" dirty="0" smtClean="0"/>
              <a:t>Online based application, developed by Oracle</a:t>
            </a:r>
          </a:p>
          <a:p>
            <a:pPr marL="871538" lvl="1" indent="-514350">
              <a:buFont typeface="+mj-lt"/>
              <a:buAutoNum type="alphaLcParenR"/>
            </a:pPr>
            <a:r>
              <a:rPr lang="en-US" b="0" dirty="0" smtClean="0"/>
              <a:t>Famous computer </a:t>
            </a:r>
            <a:r>
              <a:rPr lang="en-US" b="0" dirty="0"/>
              <a:t>worm</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
        <p:nvSpPr>
          <p:cNvPr id="5" name="Oval 4"/>
          <p:cNvSpPr/>
          <p:nvPr/>
        </p:nvSpPr>
        <p:spPr>
          <a:xfrm>
            <a:off x="533400" y="4648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41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SQL Slammer/Sapphire</a:t>
            </a:r>
            <a:r>
              <a:rPr lang="en-US" b="0" dirty="0" smtClean="0"/>
              <a:t> is the </a:t>
            </a:r>
            <a:r>
              <a:rPr lang="en-US" b="0" dirty="0" smtClean="0">
                <a:effectLst/>
              </a:rPr>
              <a:t>fastest spreading </a:t>
            </a:r>
            <a:r>
              <a:rPr lang="en-US" b="0" dirty="0">
                <a:effectLst/>
              </a:rPr>
              <a:t>worm </a:t>
            </a:r>
            <a:r>
              <a:rPr lang="en-US" b="0" dirty="0" smtClean="0">
                <a:effectLst/>
              </a:rPr>
              <a:t>ever, </a:t>
            </a:r>
            <a:r>
              <a:rPr lang="en-US" b="0" dirty="0">
                <a:effectLst/>
              </a:rPr>
              <a:t>infecting thousands of servers running Microsoft's SQL Server software every minute. </a:t>
            </a:r>
            <a:endParaRPr lang="bg-BG" b="0" dirty="0" smtClean="0"/>
          </a:p>
          <a:p>
            <a:r>
              <a:rPr lang="en-US" dirty="0" smtClean="0"/>
              <a:t>Information:</a:t>
            </a:r>
          </a:p>
          <a:p>
            <a:pPr lvl="1"/>
            <a:r>
              <a:rPr lang="en-US" sz="2800" dirty="0">
                <a:hlinkClick r:id="rId2"/>
              </a:rPr>
              <a:t>http://www.howstuffworks.com/worst-computer-viruses.htm#page=6 </a:t>
            </a:r>
            <a:endParaRPr lang="en-US" sz="2800" dirty="0"/>
          </a:p>
          <a:p>
            <a:pPr lvl="1"/>
            <a:r>
              <a:rPr lang="en-US" sz="2800" dirty="0">
                <a:hlinkClick r:id="rId3"/>
              </a:rPr>
              <a:t>http://en.wikipedia.org/wiki/SQL_Slammer</a:t>
            </a:r>
            <a:endParaRPr lang="bg-BG" sz="2800" dirty="0"/>
          </a:p>
          <a:p>
            <a:pPr lvl="1"/>
            <a:r>
              <a:rPr lang="en-US" sz="2800" dirty="0">
                <a:hlinkClick r:id="rId4"/>
              </a:rPr>
              <a:t>http://threatpost.com/inside-story-sql-slammer-102010</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Tree>
    <p:extLst>
      <p:ext uri="{BB962C8B-B14F-4D97-AF65-F5344CB8AC3E}">
        <p14:creationId xmlns="" xmlns:p14="http://schemas.microsoft.com/office/powerpoint/2010/main" val="14820297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14800"/>
            <a:ext cx="7924800" cy="685800"/>
          </a:xfrm>
        </p:spPr>
        <p:txBody>
          <a:bodyPr/>
          <a:lstStyle/>
          <a:p>
            <a:r>
              <a:rPr lang="en-US" dirty="0" smtClean="0"/>
              <a:t>Presentation systems</a:t>
            </a:r>
            <a:endParaRPr lang="en-US" dirty="0"/>
          </a:p>
        </p:txBody>
      </p:sp>
      <p:sp>
        <p:nvSpPr>
          <p:cNvPr id="3" name="Subtitle 2"/>
          <p:cNvSpPr>
            <a:spLocks noGrp="1"/>
          </p:cNvSpPr>
          <p:nvPr>
            <p:ph type="subTitle" idx="1"/>
          </p:nvPr>
        </p:nvSpPr>
        <p:spPr>
          <a:xfrm>
            <a:off x="609600" y="4988720"/>
            <a:ext cx="7924800" cy="1412080"/>
          </a:xfrm>
        </p:spPr>
        <p:txBody>
          <a:bodyPr/>
          <a:lstStyle/>
          <a:p>
            <a:r>
              <a:rPr lang="en-US" dirty="0" smtClean="0"/>
              <a:t>Presentation software, preparation of presentations, slides, effects, notes, colors, images, sound, video</a:t>
            </a:r>
            <a:endParaRPr lang="en-US" dirty="0"/>
          </a:p>
        </p:txBody>
      </p:sp>
      <p:pic>
        <p:nvPicPr>
          <p:cNvPr id="35842"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 xmlns:a14="http://schemas.microsoft.com/office/drawing/2010/main">
                <a:solidFill>
                  <a:srgbClr val="FFFFFF"/>
                </a:solidFill>
              </a14:hiddenFill>
            </a:ext>
          </a:extLst>
        </p:spPr>
      </p:pic>
      <p:pic>
        <p:nvPicPr>
          <p:cNvPr id="35845"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5848" name="Picture 8"/>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5851" name="Picture 1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3447953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platform to create presentations using ZUI (Zooming User Interface)?</a:t>
            </a:r>
            <a:endParaRPr lang="bg-BG" dirty="0" smtClean="0"/>
          </a:p>
          <a:p>
            <a:endParaRPr lang="en-US" dirty="0" smtClean="0"/>
          </a:p>
          <a:p>
            <a:pPr marL="871538" lvl="1" indent="-514350">
              <a:buFont typeface="+mj-lt"/>
              <a:buAutoNum type="alphaLcParenR"/>
            </a:pPr>
            <a:r>
              <a:rPr lang="en-US" b="0" dirty="0" smtClean="0"/>
              <a:t>Microsoft Office Powerpoint</a:t>
            </a:r>
          </a:p>
          <a:p>
            <a:pPr marL="871538" lvl="1" indent="-514350">
              <a:buFont typeface="+mj-lt"/>
              <a:buAutoNum type="alphaLcParenR"/>
            </a:pPr>
            <a:r>
              <a:rPr lang="en-US" b="0" dirty="0" smtClean="0"/>
              <a:t>Prezi</a:t>
            </a:r>
            <a:endParaRPr lang="bg-BG" b="0" dirty="0" smtClean="0"/>
          </a:p>
          <a:p>
            <a:pPr marL="871538" lvl="1" indent="-514350">
              <a:buFont typeface="+mj-lt"/>
              <a:buAutoNum type="alphaLcParenR"/>
            </a:pPr>
            <a:r>
              <a:rPr lang="en-US" b="0" dirty="0" smtClean="0"/>
              <a:t>Google Docs</a:t>
            </a:r>
          </a:p>
          <a:p>
            <a:pPr marL="871538" lvl="1" indent="-514350">
              <a:buFont typeface="+mj-lt"/>
              <a:buAutoNum type="alphaLcParenR"/>
            </a:pPr>
            <a:r>
              <a:rPr lang="en-US" b="0" dirty="0" smtClean="0"/>
              <a:t>LibreOffice Impress</a:t>
            </a:r>
            <a:endParaRPr lang="bg-BG" b="0" dirty="0" smtClean="0"/>
          </a:p>
          <a:p>
            <a:pPr marL="871538" lvl="1" indent="-514350">
              <a:buFont typeface="+mj-lt"/>
              <a:buAutoNum type="alphaLcParenR"/>
            </a:pPr>
            <a:r>
              <a:rPr lang="en-US" b="0" dirty="0" smtClean="0"/>
              <a:t>Corel Presentations</a:t>
            </a:r>
            <a:endParaRPr lang="bg-BG" b="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sp>
        <p:nvSpPr>
          <p:cNvPr id="5" name="Oval 4"/>
          <p:cNvSpPr/>
          <p:nvPr/>
        </p:nvSpPr>
        <p:spPr>
          <a:xfrm>
            <a:off x="5334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78652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RAID - </a:t>
            </a:r>
            <a:r>
              <a:rPr lang="en-US" b="0" dirty="0" smtClean="0"/>
              <a:t>represents the number of independent disk combined into a logical unit. Used for securing combustion or damage to any of the hard drives.</a:t>
            </a:r>
          </a:p>
          <a:p>
            <a:r>
              <a:rPr lang="en-US" b="0" dirty="0" smtClean="0"/>
              <a:t>RAID controller is not architecture limited to how much memory can contain. Recently Mac as they brought new 12tb. Pegasus.</a:t>
            </a:r>
          </a:p>
          <a:p>
            <a:r>
              <a:rPr lang="en-US" dirty="0" smtClean="0"/>
              <a:t>Information</a:t>
            </a:r>
            <a:r>
              <a:rPr lang="bg-BG" dirty="0" smtClean="0"/>
              <a:t>:</a:t>
            </a:r>
            <a:endParaRPr lang="en-US" dirty="0" smtClean="0"/>
          </a:p>
          <a:p>
            <a:pPr lvl="1"/>
            <a:r>
              <a:rPr lang="en-US" sz="2800" dirty="0" smtClean="0">
                <a:hlinkClick r:id="rId2"/>
              </a:rPr>
              <a:t>http://store.apple.com/us/product/H5187VC/A/promise-pegasus-12tb-6x2tb-r6-raid-system</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Tree>
    <p:extLst>
      <p:ext uri="{BB962C8B-B14F-4D97-AF65-F5344CB8AC3E}">
        <p14:creationId xmlns="" xmlns:p14="http://schemas.microsoft.com/office/powerpoint/2010/main" val="27006351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Prezi</a:t>
            </a:r>
            <a:endParaRPr lang="bg-BG" dirty="0" smtClean="0"/>
          </a:p>
          <a:p>
            <a:pPr lvl="1"/>
            <a:r>
              <a:rPr lang="en-US" sz="2800" b="0" dirty="0" smtClean="0"/>
              <a:t>Prezi is a U.S.-Hungarian software company, producing a cloud-based (SaaS) presentation software and storytelling tool for presenting ideas on a virtual canvas. The product employs a Zooming User Interface (ZUI), which allows users to zoom in and out of their presentation </a:t>
            </a:r>
            <a:r>
              <a:rPr lang="en-US" sz="2800" b="0" dirty="0" smtClean="0"/>
              <a:t>media</a:t>
            </a:r>
            <a:r>
              <a:rPr lang="en-US" sz="2800" b="0" dirty="0" smtClean="0"/>
              <a:t>.</a:t>
            </a:r>
            <a:endParaRPr lang="en-US" sz="2800" b="0" dirty="0" smtClean="0"/>
          </a:p>
          <a:p>
            <a:endParaRPr lang="en-US" dirty="0" smtClean="0"/>
          </a:p>
          <a:p>
            <a:r>
              <a:rPr lang="en-US" dirty="0" smtClean="0"/>
              <a:t>Information</a:t>
            </a:r>
            <a:r>
              <a:rPr lang="bg-BG" dirty="0" smtClean="0"/>
              <a:t>:</a:t>
            </a:r>
            <a:endParaRPr lang="en-US" dirty="0" smtClean="0"/>
          </a:p>
          <a:p>
            <a:pPr lvl="1"/>
            <a:r>
              <a:rPr lang="bg-BG" sz="2800" u="sng" dirty="0" smtClean="0">
                <a:hlinkClick r:id="rId2"/>
              </a:rPr>
              <a:t>http://en.wikipedia.org/wiki/Prezi</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 xmlns:p14="http://schemas.microsoft.com/office/powerpoint/2010/main" val="25498787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28725"/>
            <a:ext cx="7924800" cy="685800"/>
          </a:xfrm>
        </p:spPr>
        <p:txBody>
          <a:bodyPr/>
          <a:lstStyle/>
          <a:p>
            <a:r>
              <a:rPr lang="en-US" dirty="0" smtClean="0"/>
              <a:t>Multimedia</a:t>
            </a:r>
            <a:endParaRPr lang="en-US" dirty="0"/>
          </a:p>
        </p:txBody>
      </p:sp>
      <p:sp>
        <p:nvSpPr>
          <p:cNvPr id="3" name="Subtitle 2"/>
          <p:cNvSpPr>
            <a:spLocks noGrp="1"/>
          </p:cNvSpPr>
          <p:nvPr>
            <p:ph type="subTitle" idx="1"/>
          </p:nvPr>
        </p:nvSpPr>
        <p:spPr>
          <a:xfrm>
            <a:off x="609600" y="2143124"/>
            <a:ext cx="7924800" cy="954880"/>
          </a:xfrm>
        </p:spPr>
        <p:txBody>
          <a:bodyPr/>
          <a:lstStyle/>
          <a:p>
            <a:r>
              <a:rPr lang="it-IT" dirty="0" smtClean="0"/>
              <a:t>Software creation / processing media: audio, video, file formats</a:t>
            </a:r>
            <a:endParaRPr lang="en-US" dirty="0"/>
          </a:p>
        </p:txBody>
      </p:sp>
      <p:pic>
        <p:nvPicPr>
          <p:cNvPr id="36866" name="Picture 2" descr="http://press.liacs.nl/medialab/bin/query.cgi?doc=146:frontpage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94416" y="3505200"/>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36870" name="Picture 6" descr="http://www.webmediastudio.com.ar/imagenes/multimedia-web.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296518">
            <a:off x="6698425" y="3825219"/>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36868" name="Picture 4" descr="http://www.webdesignerdepot.org/wp-content/uploads/2010/07/multimedia1.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542213">
            <a:off x="554396" y="4578802"/>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36872" name="Picture 8" descr="http://www.docente.mendoza.edu.ar/efisica/images/multimedia.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21193159">
            <a:off x="1237405" y="3400857"/>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368319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t>What is the main difference between </a:t>
            </a:r>
            <a:r>
              <a:rPr lang="en-US" dirty="0" smtClean="0"/>
              <a:t>Adobe Photoshop and CorelDraw?</a:t>
            </a:r>
          </a:p>
          <a:p>
            <a:pPr marL="871538" lvl="1" indent="-514350">
              <a:buFont typeface="+mj-lt"/>
              <a:buAutoNum type="alphaLcParenR"/>
            </a:pPr>
            <a:r>
              <a:rPr lang="en-US" b="0" dirty="0" smtClean="0"/>
              <a:t>Adobe Photoshop </a:t>
            </a:r>
            <a:r>
              <a:rPr lang="en-US" b="0" dirty="0"/>
              <a:t>is </a:t>
            </a:r>
            <a:r>
              <a:rPr lang="en-US" b="0" dirty="0" smtClean="0"/>
              <a:t>raster graphic editor, while CorelDraw is </a:t>
            </a:r>
            <a:r>
              <a:rPr lang="en-US" b="0" dirty="0"/>
              <a:t>vector  </a:t>
            </a:r>
            <a:r>
              <a:rPr lang="en-US" b="0" dirty="0" smtClean="0"/>
              <a:t>graphic </a:t>
            </a:r>
            <a:r>
              <a:rPr lang="en-US" b="0" dirty="0" smtClean="0"/>
              <a:t>editor</a:t>
            </a:r>
            <a:endParaRPr lang="en-US" b="0" dirty="0" smtClean="0"/>
          </a:p>
          <a:p>
            <a:pPr marL="871538" lvl="1" indent="-514350">
              <a:buFont typeface="+mj-lt"/>
              <a:buAutoNum type="alphaLcParenR"/>
            </a:pPr>
            <a:r>
              <a:rPr lang="en-US" b="0" dirty="0"/>
              <a:t>Adobe Photoshop </a:t>
            </a:r>
            <a:r>
              <a:rPr lang="en-US" b="0" dirty="0" smtClean="0"/>
              <a:t>is vector graphic </a:t>
            </a:r>
            <a:r>
              <a:rPr lang="en-US" b="0" dirty="0"/>
              <a:t>editor, while </a:t>
            </a:r>
            <a:r>
              <a:rPr lang="en-US" b="0" dirty="0" smtClean="0"/>
              <a:t>CorelDraw </a:t>
            </a:r>
            <a:r>
              <a:rPr lang="en-US" b="0" dirty="0"/>
              <a:t>is </a:t>
            </a:r>
            <a:r>
              <a:rPr lang="en-US" b="0" dirty="0" smtClean="0"/>
              <a:t>raster graphic </a:t>
            </a:r>
            <a:r>
              <a:rPr lang="en-US" b="0" dirty="0" smtClean="0"/>
              <a:t>editor</a:t>
            </a:r>
            <a:endParaRPr lang="en-US" b="0" dirty="0"/>
          </a:p>
          <a:p>
            <a:pPr marL="871538" lvl="1" indent="-514350">
              <a:buFont typeface="+mj-lt"/>
              <a:buAutoNum type="alphaLcParenR"/>
            </a:pPr>
            <a:r>
              <a:rPr lang="en-US" b="0" dirty="0" smtClean="0"/>
              <a:t>CorelDraw is a web </a:t>
            </a:r>
            <a:r>
              <a:rPr lang="en-US" b="0" dirty="0" smtClean="0"/>
              <a:t>browser</a:t>
            </a:r>
            <a:endParaRPr lang="en-US" b="0" dirty="0" smtClean="0"/>
          </a:p>
          <a:p>
            <a:pPr marL="871538" lvl="1" indent="-514350">
              <a:buFont typeface="+mj-lt"/>
              <a:buAutoNum type="alphaLcParenR"/>
            </a:pPr>
            <a:r>
              <a:rPr lang="en-US" b="0" dirty="0"/>
              <a:t>None of the </a:t>
            </a:r>
            <a:r>
              <a:rPr lang="en-US" b="0" dirty="0" smtClean="0"/>
              <a:t>above</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
        <p:nvSpPr>
          <p:cNvPr id="5" name="Oval 4"/>
          <p:cNvSpPr/>
          <p:nvPr/>
        </p:nvSpPr>
        <p:spPr>
          <a:xfrm>
            <a:off x="495300" y="2174175"/>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7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a:effectLst/>
              </a:rPr>
              <a:t>Adobe Photoshop</a:t>
            </a:r>
            <a:r>
              <a:rPr lang="en-US" b="0" dirty="0">
                <a:effectLst/>
              </a:rPr>
              <a:t> is </a:t>
            </a:r>
            <a:r>
              <a:rPr lang="en-US" b="0" dirty="0" smtClean="0">
                <a:effectLst/>
              </a:rPr>
              <a:t>a professional raster graphics </a:t>
            </a:r>
            <a:r>
              <a:rPr lang="en-US" b="0" dirty="0">
                <a:effectLst/>
              </a:rPr>
              <a:t>editing program developed and published by Adobe Systems</a:t>
            </a:r>
            <a:r>
              <a:rPr lang="en-US" b="0" dirty="0" smtClean="0">
                <a:effectLst/>
              </a:rPr>
              <a:t>.</a:t>
            </a:r>
          </a:p>
          <a:p>
            <a:r>
              <a:rPr lang="en-US" dirty="0">
                <a:effectLst/>
              </a:rPr>
              <a:t>CorelDraw</a:t>
            </a:r>
            <a:r>
              <a:rPr lang="en-US" b="0" dirty="0">
                <a:effectLst/>
              </a:rPr>
              <a:t> (styled </a:t>
            </a:r>
            <a:r>
              <a:rPr lang="en-US" dirty="0">
                <a:effectLst/>
              </a:rPr>
              <a:t>CorelDRAW</a:t>
            </a:r>
            <a:r>
              <a:rPr lang="en-US" b="0" dirty="0">
                <a:effectLst/>
              </a:rPr>
              <a:t>) is a vector graphics editor developed and marketed by Corel </a:t>
            </a:r>
            <a:r>
              <a:rPr lang="en-US" b="0" dirty="0" smtClean="0">
                <a:effectLst/>
              </a:rPr>
              <a:t>Corporation.</a:t>
            </a:r>
            <a:endParaRPr lang="en-US" dirty="0" smtClean="0"/>
          </a:p>
          <a:p>
            <a:r>
              <a:rPr lang="en-US" dirty="0" smtClean="0"/>
              <a:t>Information:</a:t>
            </a:r>
          </a:p>
          <a:p>
            <a:pPr lvl="1"/>
            <a:r>
              <a:rPr lang="en-US" sz="2800" dirty="0">
                <a:hlinkClick r:id="rId2"/>
              </a:rPr>
              <a:t>http://</a:t>
            </a:r>
            <a:r>
              <a:rPr lang="en-US" sz="2800" dirty="0" smtClean="0">
                <a:hlinkClick r:id="rId2"/>
              </a:rPr>
              <a:t>en.wikipedia.org/wiki/Adobe_Photoshop</a:t>
            </a:r>
            <a:endParaRPr lang="en-US" sz="2800" dirty="0" smtClean="0"/>
          </a:p>
          <a:p>
            <a:pPr lvl="1"/>
            <a:r>
              <a:rPr lang="en-US" sz="2800" dirty="0">
                <a:hlinkClick r:id="rId3"/>
              </a:rPr>
              <a:t>http://en.wikipedia.org/wiki/CorelDRAW</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spTree>
    <p:extLst>
      <p:ext uri="{BB962C8B-B14F-4D97-AF65-F5344CB8AC3E}">
        <p14:creationId xmlns="" xmlns:p14="http://schemas.microsoft.com/office/powerpoint/2010/main" val="16672592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31510"/>
            <a:ext cx="7924800" cy="685800"/>
          </a:xfrm>
        </p:spPr>
        <p:txBody>
          <a:bodyPr/>
          <a:lstStyle/>
          <a:p>
            <a:r>
              <a:rPr lang="en-US" dirty="0" smtClean="0"/>
              <a:t>Computer networks</a:t>
            </a:r>
            <a:endParaRPr lang="en-US" dirty="0"/>
          </a:p>
        </p:txBody>
      </p:sp>
      <p:sp>
        <p:nvSpPr>
          <p:cNvPr id="3" name="Subtitle 2"/>
          <p:cNvSpPr>
            <a:spLocks noGrp="1"/>
          </p:cNvSpPr>
          <p:nvPr>
            <p:ph type="subTitle" idx="1"/>
          </p:nvPr>
        </p:nvSpPr>
        <p:spPr>
          <a:xfrm>
            <a:off x="762000" y="5300754"/>
            <a:ext cx="7620000" cy="1031078"/>
          </a:xfrm>
        </p:spPr>
        <p:txBody>
          <a:bodyPr/>
          <a:lstStyle/>
          <a:p>
            <a:r>
              <a:rPr lang="en-US" dirty="0" smtClean="0"/>
              <a:t>OSI model, network models, protocols, standards, hardware</a:t>
            </a:r>
            <a:endParaRPr lang="en-US" dirty="0"/>
          </a:p>
        </p:txBody>
      </p:sp>
      <p:pic>
        <p:nvPicPr>
          <p:cNvPr id="38914" name="Picture 2" descr="http://supportpc.eu/wp-content/uploads/2010/08/network-security-new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pic>
        <p:nvPicPr>
          <p:cNvPr id="38916" name="Picture 4" descr="http://theochem.org/~andreas/images/network.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572940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t>What is the reason for migration </a:t>
            </a:r>
            <a:r>
              <a:rPr lang="en-US" dirty="0" smtClean="0"/>
              <a:t>to</a:t>
            </a:r>
            <a:r>
              <a:rPr lang="bg-BG" dirty="0" smtClean="0"/>
              <a:t> </a:t>
            </a:r>
            <a:r>
              <a:rPr lang="en-US" dirty="0" smtClean="0"/>
              <a:t>IPv6?</a:t>
            </a:r>
            <a:endParaRPr lang="bg-BG" dirty="0" smtClean="0"/>
          </a:p>
          <a:p>
            <a:endParaRPr lang="en-US" dirty="0" smtClean="0"/>
          </a:p>
          <a:p>
            <a:pPr marL="871538" lvl="1" indent="-514350">
              <a:buFont typeface="+mj-lt"/>
              <a:buAutoNum type="alphaLcParenR"/>
            </a:pPr>
            <a:r>
              <a:rPr lang="en-US" b="0" dirty="0" smtClean="0"/>
              <a:t>The need for higher </a:t>
            </a:r>
            <a:r>
              <a:rPr lang="en-US" b="0" dirty="0" smtClean="0"/>
              <a:t>security</a:t>
            </a:r>
            <a:endParaRPr lang="en-US" b="0" dirty="0" smtClean="0"/>
          </a:p>
          <a:p>
            <a:pPr marL="871538" lvl="1" indent="-514350">
              <a:buFont typeface="+mj-lt"/>
              <a:buAutoNum type="alphaLcParenR"/>
            </a:pPr>
            <a:r>
              <a:rPr lang="en-US" b="0" dirty="0" smtClean="0"/>
              <a:t>The </a:t>
            </a:r>
            <a:r>
              <a:rPr lang="en-US" b="0" dirty="0"/>
              <a:t>constant </a:t>
            </a:r>
            <a:r>
              <a:rPr lang="en-US" b="0" dirty="0" smtClean="0"/>
              <a:t>increase </a:t>
            </a:r>
            <a:r>
              <a:rPr lang="en-US" b="0" dirty="0"/>
              <a:t>of the </a:t>
            </a:r>
            <a:r>
              <a:rPr lang="en-US" b="0" dirty="0" smtClean="0"/>
              <a:t>Internet </a:t>
            </a:r>
            <a:r>
              <a:rPr lang="en-US" b="0" dirty="0" smtClean="0"/>
              <a:t>speeds</a:t>
            </a:r>
            <a:endParaRPr lang="en-US" b="0" dirty="0" smtClean="0"/>
          </a:p>
          <a:p>
            <a:pPr marL="871538" lvl="1" indent="-514350">
              <a:buFont typeface="+mj-lt"/>
              <a:buAutoNum type="alphaLcParenR"/>
            </a:pPr>
            <a:r>
              <a:rPr lang="en-US" b="0" dirty="0" smtClean="0"/>
              <a:t>The need for </a:t>
            </a:r>
            <a:r>
              <a:rPr lang="en-US" b="0" dirty="0" smtClean="0">
                <a:effectLst/>
              </a:rPr>
              <a:t> </a:t>
            </a:r>
            <a:r>
              <a:rPr lang="en-US" b="0" dirty="0">
                <a:effectLst/>
              </a:rPr>
              <a:t>larger address </a:t>
            </a:r>
            <a:r>
              <a:rPr lang="en-US" b="0" dirty="0" smtClean="0">
                <a:effectLst/>
              </a:rPr>
              <a:t>space</a:t>
            </a:r>
            <a:endParaRPr lang="en-US" b="0" dirty="0" smtClean="0">
              <a:effectLst/>
            </a:endParaRPr>
          </a:p>
          <a:p>
            <a:pPr marL="871538" lvl="1" indent="-514350">
              <a:buFont typeface="+mj-lt"/>
              <a:buAutoNum type="alphaLcParenR"/>
            </a:pPr>
            <a:r>
              <a:rPr lang="en-US" b="0" dirty="0" smtClean="0">
                <a:effectLst/>
              </a:rPr>
              <a:t>The increase of the PON </a:t>
            </a:r>
            <a:r>
              <a:rPr lang="en-US" b="0" dirty="0" smtClean="0">
                <a:effectLst/>
              </a:rPr>
              <a:t>networks</a:t>
            </a:r>
            <a:endParaRPr lang="en-US" b="0" dirty="0" smtClean="0">
              <a:effectLst/>
            </a:endParaRPr>
          </a:p>
          <a:p>
            <a:pPr marL="871538" lvl="1" indent="-514350">
              <a:buFont typeface="+mj-lt"/>
              <a:buAutoNum type="alphaLcParenR"/>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533400" y="3505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3050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0" indent="0">
              <a:buNone/>
            </a:pPr>
            <a:r>
              <a:rPr lang="en-US" dirty="0"/>
              <a:t> </a:t>
            </a:r>
            <a:endParaRPr lang="en-US" dirty="0" smtClean="0"/>
          </a:p>
          <a:p>
            <a:pPr lvl="1"/>
            <a:r>
              <a:rPr lang="en-US" dirty="0">
                <a:effectLst/>
              </a:rPr>
              <a:t>Internet Protocol version 6</a:t>
            </a:r>
            <a:r>
              <a:rPr lang="en-US" b="0" dirty="0">
                <a:effectLst/>
              </a:rPr>
              <a:t> (</a:t>
            </a:r>
            <a:r>
              <a:rPr lang="en-US" dirty="0">
                <a:effectLst/>
              </a:rPr>
              <a:t>IPv6</a:t>
            </a:r>
            <a:r>
              <a:rPr lang="en-US" b="0" dirty="0">
                <a:effectLst/>
              </a:rPr>
              <a:t>) is </a:t>
            </a:r>
            <a:r>
              <a:rPr lang="en-US" b="0" dirty="0" smtClean="0">
                <a:effectLst/>
              </a:rPr>
              <a:t>a network layer protocol, it is </a:t>
            </a:r>
            <a:r>
              <a:rPr lang="en-US" b="0" dirty="0">
                <a:effectLst/>
              </a:rPr>
              <a:t>intended to replace IPv4, which still carries the vast majority of Internet </a:t>
            </a:r>
            <a:r>
              <a:rPr lang="en-US" b="0" dirty="0" smtClean="0">
                <a:effectLst/>
              </a:rPr>
              <a:t>traffic.</a:t>
            </a:r>
          </a:p>
          <a:p>
            <a:pPr marL="357188" lvl="1" indent="0">
              <a:buNone/>
            </a:pPr>
            <a:endParaRPr lang="en-US" dirty="0" smtClean="0"/>
          </a:p>
          <a:p>
            <a:r>
              <a:rPr lang="en-US" dirty="0" smtClean="0"/>
              <a:t>Information</a:t>
            </a:r>
            <a:r>
              <a:rPr lang="bg-BG" dirty="0" smtClean="0"/>
              <a:t>:</a:t>
            </a:r>
            <a:endParaRPr lang="en-US" dirty="0" smtClean="0"/>
          </a:p>
          <a:p>
            <a:pPr lvl="1"/>
            <a:r>
              <a:rPr lang="en-US" sz="2800" dirty="0">
                <a:hlinkClick r:id="rId2"/>
              </a:rPr>
              <a:t>http://en.wikipedia.org/wiki/IPv6 </a:t>
            </a:r>
            <a:endParaRPr lang="en-US" sz="2800" dirty="0" smtClean="0"/>
          </a:p>
          <a:p>
            <a:pPr lvl="1"/>
            <a:r>
              <a:rPr lang="en-US" sz="2800" dirty="0">
                <a:hlinkClick r:id="rId3"/>
              </a:rPr>
              <a:t>http://en.wikipedia.org/wiki/IPv4 </a:t>
            </a:r>
            <a:endParaRPr lang="en-US" sz="2800" dirty="0" smtClean="0"/>
          </a:p>
          <a:p>
            <a:pPr marL="357188" lvl="1" indent="0">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 xmlns:p14="http://schemas.microsoft.com/office/powerpoint/2010/main" val="27034831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en-US" dirty="0" smtClean="0"/>
              <a:t>Structure of the Internet</a:t>
            </a:r>
            <a:endParaRPr lang="en-US" dirty="0"/>
          </a:p>
        </p:txBody>
      </p:sp>
      <p:sp>
        <p:nvSpPr>
          <p:cNvPr id="3" name="Subtitle 2"/>
          <p:cNvSpPr>
            <a:spLocks noGrp="1"/>
          </p:cNvSpPr>
          <p:nvPr>
            <p:ph type="subTitle" idx="1"/>
          </p:nvPr>
        </p:nvSpPr>
        <p:spPr>
          <a:xfrm>
            <a:off x="609600" y="5410200"/>
            <a:ext cx="7924800" cy="1026320"/>
          </a:xfrm>
        </p:spPr>
        <p:txBody>
          <a:bodyPr/>
          <a:lstStyle/>
          <a:p>
            <a:r>
              <a:rPr lang="en-US" dirty="0" smtClean="0"/>
              <a:t>Internet, protocols, services</a:t>
            </a:r>
            <a:r>
              <a:rPr lang="ru-RU" dirty="0" smtClean="0"/>
              <a:t>, </a:t>
            </a:r>
            <a:r>
              <a:rPr lang="ru-RU" dirty="0"/>
              <a:t>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41986" name="Picture 2" descr="http://www.moderno.info/wp-content/uploads/2009/04/internet-network.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41992" name="Picture 8" descr="http://blogs.ec.europa.eu/neelie-kroes/files/internet-of-things1.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41988" name="Picture 4" descr="http://t2.gstatic.com/images?q=tbn:uhIC_U9BjeZ7SM:http://www.theredwoodmotel.com/images/internet.jpg&amp;t=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 xmlns:a14="http://schemas.microsoft.com/office/drawing/2010/main">
                <a:solidFill>
                  <a:srgbClr val="FFFFFF"/>
                </a:solidFill>
              </a14:hiddenFill>
            </a:ext>
          </a:extLst>
        </p:spPr>
      </p:pic>
      <p:pic>
        <p:nvPicPr>
          <p:cNvPr id="41990" name="Picture 6" descr="http://www.clarkeinternetmarketing.com/internet-marketing.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205646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1524000"/>
            <a:ext cx="8686800" cy="5029200"/>
          </a:xfrm>
        </p:spPr>
        <p:txBody>
          <a:bodyPr/>
          <a:lstStyle/>
          <a:p>
            <a:r>
              <a:rPr lang="bg-BG" dirty="0" smtClean="0"/>
              <a:t>How many bits comprises the length of an IPv6 address?</a:t>
            </a:r>
            <a:br>
              <a:rPr lang="bg-BG" dirty="0" smtClean="0"/>
            </a:br>
            <a:endParaRPr lang="en-US" dirty="0" smtClean="0"/>
          </a:p>
          <a:p>
            <a:pPr marL="871538" lvl="1" indent="-514350">
              <a:buFont typeface="+mj-lt"/>
              <a:buAutoNum type="alphaLcParenR"/>
            </a:pPr>
            <a:r>
              <a:rPr lang="en-US" b="0" dirty="0" smtClean="0"/>
              <a:t>32</a:t>
            </a:r>
          </a:p>
          <a:p>
            <a:pPr marL="871538" lvl="1" indent="-514350">
              <a:buFont typeface="+mj-lt"/>
              <a:buAutoNum type="alphaLcParenR"/>
            </a:pPr>
            <a:r>
              <a:rPr lang="en-US" b="0" dirty="0" smtClean="0"/>
              <a:t>64</a:t>
            </a:r>
          </a:p>
          <a:p>
            <a:pPr marL="871538" lvl="1" indent="-514350">
              <a:buFont typeface="+mj-lt"/>
              <a:buAutoNum type="alphaLcParenR"/>
            </a:pPr>
            <a:r>
              <a:rPr lang="en-US" b="0" dirty="0" smtClean="0"/>
              <a:t>128</a:t>
            </a:r>
          </a:p>
          <a:p>
            <a:pPr marL="871538" lvl="1" indent="-514350">
              <a:buFont typeface="+mj-lt"/>
              <a:buAutoNum type="alphaLcParenR"/>
            </a:pPr>
            <a:r>
              <a:rPr lang="en-US" b="0" dirty="0" smtClean="0"/>
              <a:t>256</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
        <p:nvSpPr>
          <p:cNvPr id="5" name="Oval 4"/>
          <p:cNvSpPr/>
          <p:nvPr/>
        </p:nvSpPr>
        <p:spPr>
          <a:xfrm>
            <a:off x="533400" y="4495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65479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1066800"/>
            <a:ext cx="8686800" cy="5638800"/>
          </a:xfrm>
        </p:spPr>
        <p:txBody>
          <a:bodyPr/>
          <a:lstStyle/>
          <a:p>
            <a:r>
              <a:rPr lang="en-US" dirty="0" smtClean="0"/>
              <a:t>The length of an IPv6 address is 128 bits.</a:t>
            </a:r>
          </a:p>
          <a:p>
            <a:pPr lvl="1"/>
            <a:r>
              <a:rPr lang="en-US" b="0" dirty="0" smtClean="0"/>
              <a:t>128 bits of the IPv6 address is represented in 8 groups of 16 bits each.</a:t>
            </a:r>
          </a:p>
          <a:p>
            <a:pPr lvl="1"/>
            <a:r>
              <a:rPr lang="en-US" b="0" dirty="0" smtClean="0"/>
              <a:t>Address space is therefore </a:t>
            </a:r>
            <a:r>
              <a:rPr lang="ru-RU" b="0" dirty="0" smtClean="0"/>
              <a:t>2</a:t>
            </a:r>
            <a:r>
              <a:rPr lang="ru-RU" b="0" baseline="30000" dirty="0" smtClean="0"/>
              <a:t>128 </a:t>
            </a:r>
            <a:r>
              <a:rPr lang="en-US" b="0" dirty="0" smtClean="0"/>
              <a:t>or approximately </a:t>
            </a:r>
            <a:r>
              <a:rPr lang="ru-RU" b="0" dirty="0" smtClean="0"/>
              <a:t>3,4×10</a:t>
            </a:r>
            <a:r>
              <a:rPr lang="ru-RU" b="0" baseline="30000" dirty="0" smtClean="0"/>
              <a:t>38</a:t>
            </a:r>
            <a:r>
              <a:rPr lang="ru-RU" b="0" dirty="0" smtClean="0"/>
              <a:t> </a:t>
            </a:r>
            <a:r>
              <a:rPr lang="en-US" b="0" dirty="0" smtClean="0"/>
              <a:t>addresses.</a:t>
            </a:r>
          </a:p>
          <a:p>
            <a:r>
              <a:rPr lang="en-US" dirty="0" smtClean="0"/>
              <a:t>information</a:t>
            </a:r>
            <a:r>
              <a:rPr lang="bg-BG" dirty="0" smtClean="0"/>
              <a:t>:</a:t>
            </a:r>
            <a:endParaRPr lang="en-US" dirty="0" smtClean="0"/>
          </a:p>
          <a:p>
            <a:pPr lvl="1"/>
            <a:r>
              <a:rPr lang="en-US" sz="2800" dirty="0" smtClean="0">
                <a:hlinkClick r:id="rId2"/>
              </a:rPr>
              <a:t>http://technet.microsoft.com/en-us/network/bb530961.aspx</a:t>
            </a:r>
            <a:r>
              <a:rPr lang="bg-BG" sz="2800" dirty="0" smtClean="0"/>
              <a:t> </a:t>
            </a:r>
            <a:endParaRPr lang="en-US" sz="2800" dirty="0" smtClean="0"/>
          </a:p>
          <a:p>
            <a:pPr lvl="1"/>
            <a:r>
              <a:rPr lang="en-US" sz="2800" dirty="0" smtClean="0">
                <a:hlinkClick r:id="rId3"/>
              </a:rPr>
              <a:t>http://en.wikipedia.org/wiki/IPv6</a:t>
            </a:r>
            <a:r>
              <a:rPr lang="en-US" sz="2800" dirty="0" smtClean="0"/>
              <a:t> </a:t>
            </a:r>
            <a:endParaRPr lang="bg-BG" sz="2800" dirty="0" smtClean="0"/>
          </a:p>
          <a:p>
            <a:pPr lvl="1">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Tree>
    <p:extLst>
      <p:ext uri="{BB962C8B-B14F-4D97-AF65-F5344CB8AC3E}">
        <p14:creationId xmlns="" xmlns:p14="http://schemas.microsoft.com/office/powerpoint/2010/main" val="25703360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en-US" dirty="0" smtClean="0"/>
              <a:t>Software systems</a:t>
            </a:r>
            <a:endParaRPr lang="en-US" dirty="0"/>
          </a:p>
        </p:txBody>
      </p:sp>
      <p:sp>
        <p:nvSpPr>
          <p:cNvPr id="3" name="Subtitle 2"/>
          <p:cNvSpPr>
            <a:spLocks noGrp="1"/>
          </p:cNvSpPr>
          <p:nvPr>
            <p:ph type="subTitle" idx="1"/>
          </p:nvPr>
        </p:nvSpPr>
        <p:spPr>
          <a:xfrm>
            <a:off x="609600" y="5526880"/>
            <a:ext cx="7924800" cy="569120"/>
          </a:xfrm>
        </p:spPr>
        <p:txBody>
          <a:bodyPr/>
          <a:lstStyle/>
          <a:p>
            <a:r>
              <a:rPr lang="en-US" dirty="0" smtClean="0"/>
              <a:t>Computer software</a:t>
            </a:r>
            <a:endParaRPr lang="en-US" dirty="0"/>
          </a:p>
        </p:txBody>
      </p:sp>
      <p:pic>
        <p:nvPicPr>
          <p:cNvPr id="5122" name="Picture 2" descr="http://cache.boston.com/bonzai-fba/Third_Party_Photo/2008/02/20/1204132999_0916.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pic>
        <p:nvPicPr>
          <p:cNvPr id="5124" name="Picture 4" descr="http://ipwatchdog.com/images/computer-cdrom.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957841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92" name="Picture 12" descr="http://lovechtoday.com/wp-content/uploads/2010/06/chat.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rot="152396">
            <a:off x="3976856" y="3440126"/>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 xmlns:a14="http://schemas.microsoft.com/office/drawing/2010/main">
                <a:solidFill>
                  <a:srgbClr val="FFFFFF"/>
                </a:solidFill>
              </a14:hiddenFill>
            </a:ext>
          </a:extLst>
        </p:spPr>
      </p:pic>
      <p:pic>
        <p:nvPicPr>
          <p:cNvPr id="46090" name="Picture 10" descr="http://1.bp.blogspot.com/_ATrMk7tZ_Xk/SYGzx86iLhI/AAAAAAAAAaA/cexXgCffaLQ/s400/fring_003.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93283" y="4244622"/>
            <a:ext cx="1624004" cy="216534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ctrTitle"/>
          </p:nvPr>
        </p:nvSpPr>
        <p:spPr>
          <a:xfrm>
            <a:off x="609600" y="1219200"/>
            <a:ext cx="7924800" cy="685800"/>
          </a:xfrm>
        </p:spPr>
        <p:txBody>
          <a:bodyPr/>
          <a:lstStyle/>
          <a:p>
            <a:r>
              <a:rPr lang="en-US" dirty="0" smtClean="0"/>
              <a:t>Electronic communication</a:t>
            </a:r>
            <a:endParaRPr lang="en-US" dirty="0"/>
          </a:p>
        </p:txBody>
      </p:sp>
      <p:sp>
        <p:nvSpPr>
          <p:cNvPr id="3" name="Subtitle 2"/>
          <p:cNvSpPr>
            <a:spLocks noGrp="1"/>
          </p:cNvSpPr>
          <p:nvPr>
            <p:ph type="subTitle" idx="1"/>
          </p:nvPr>
        </p:nvSpPr>
        <p:spPr>
          <a:xfrm>
            <a:off x="609600" y="2133600"/>
            <a:ext cx="7924800" cy="914400"/>
          </a:xfrm>
        </p:spPr>
        <p:txBody>
          <a:bodyPr/>
          <a:lstStyle/>
          <a:p>
            <a:r>
              <a:rPr lang="en-US" dirty="0" smtClean="0"/>
              <a:t>E-mail, Skype, ICQ, IRC, MSN Messenger, Yahoo Messenger, social networks, forums, ...</a:t>
            </a:r>
            <a:endParaRPr lang="en-US" dirty="0"/>
          </a:p>
        </p:txBody>
      </p:sp>
      <p:grpSp>
        <p:nvGrpSpPr>
          <p:cNvPr id="4" name="Group 3"/>
          <p:cNvGrpSpPr/>
          <p:nvPr/>
        </p:nvGrpSpPr>
        <p:grpSpPr>
          <a:xfrm rot="180394">
            <a:off x="813307" y="3136428"/>
            <a:ext cx="3452190" cy="3061130"/>
            <a:chOff x="838200" y="2805288"/>
            <a:chExt cx="3539067" cy="3519312"/>
          </a:xfrm>
        </p:grpSpPr>
        <p:pic>
          <p:nvPicPr>
            <p:cNvPr id="46082" name="Picture 2" descr="http://t3.gstatic.com/images?q=tbn:5n-ntiWWyI6t0M:http://i47.tinypic.com/1o4rjp.jpg&amp;t=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 xmlns:a14="http://schemas.microsoft.com/office/drawing/2010/main">
                  <a:solidFill>
                    <a:srgbClr val="FFFFFF"/>
                  </a:solidFill>
                </a14:hiddenFill>
              </a:ext>
            </a:extLst>
          </p:spPr>
        </p:pic>
        <p:pic>
          <p:nvPicPr>
            <p:cNvPr id="46084" name="Picture 4" descr="http://xraycrossx.files.wordpress.com/2009/04/windows-live-messenger-2009.png?w=400&amp;h=400"/>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46086" name="Picture 6" descr="http://t3.gstatic.com/images?q=tbn:55pvRVJ05X0-1M:http://i5.photobucket.com/albums/y160/Focke_Wulf-190/InstanM.jpg&amp;t=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388151">
            <a:off x="5172936" y="3915220"/>
            <a:ext cx="3053731" cy="2287352"/>
          </a:xfrm>
          <a:prstGeom prst="roundRect">
            <a:avLst>
              <a:gd name="adj" fmla="val 10558"/>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1203187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What is Microsoft Exchange Server?</a:t>
            </a:r>
          </a:p>
          <a:p>
            <a:pPr marL="0" indent="0">
              <a:buNone/>
            </a:pPr>
            <a:endParaRPr lang="en-US" dirty="0" smtClean="0"/>
          </a:p>
          <a:p>
            <a:pPr marL="871538" lvl="1" indent="-514350">
              <a:buFont typeface="+mj-lt"/>
              <a:buAutoNum type="alphaLcParenR"/>
            </a:pPr>
            <a:r>
              <a:rPr lang="en-US" b="0" dirty="0"/>
              <a:t>Server </a:t>
            </a:r>
            <a:r>
              <a:rPr lang="en-US" b="0" dirty="0" smtClean="0"/>
              <a:t>program </a:t>
            </a:r>
            <a:r>
              <a:rPr lang="en-US" b="0" dirty="0"/>
              <a:t>suitable for </a:t>
            </a:r>
            <a:r>
              <a:rPr lang="en-US" b="0" dirty="0" smtClean="0"/>
              <a:t>sharing big </a:t>
            </a:r>
            <a:r>
              <a:rPr lang="en-US" b="0" dirty="0" smtClean="0"/>
              <a:t>files</a:t>
            </a:r>
            <a:endParaRPr lang="en-US" b="0" dirty="0" smtClean="0"/>
          </a:p>
          <a:p>
            <a:pPr marL="871538" lvl="1" indent="-514350">
              <a:buFont typeface="+mj-lt"/>
              <a:buAutoNum type="alphaLcParenR"/>
            </a:pPr>
            <a:r>
              <a:rPr lang="en-US" b="0" dirty="0" smtClean="0">
                <a:effectLst/>
              </a:rPr>
              <a:t>Email Server</a:t>
            </a:r>
            <a:r>
              <a:rPr lang="en-US" b="0" dirty="0">
                <a:effectLst/>
              </a:rPr>
              <a:t> program that runs on Windows </a:t>
            </a:r>
            <a:r>
              <a:rPr lang="en-US" b="0" dirty="0" smtClean="0">
                <a:effectLst/>
              </a:rPr>
              <a:t>Server</a:t>
            </a:r>
            <a:endParaRPr lang="en-US" b="0" dirty="0" smtClean="0"/>
          </a:p>
          <a:p>
            <a:pPr marL="871538" lvl="1" indent="-514350">
              <a:buFont typeface="+mj-lt"/>
              <a:buAutoNum type="alphaLcParenR"/>
            </a:pPr>
            <a:r>
              <a:rPr lang="en-US" b="0" dirty="0"/>
              <a:t>Server program that is used </a:t>
            </a:r>
            <a:r>
              <a:rPr lang="en-US" b="0" dirty="0" smtClean="0"/>
              <a:t>for TV </a:t>
            </a:r>
            <a:r>
              <a:rPr lang="en-US" b="0" dirty="0" smtClean="0"/>
              <a:t>streaming</a:t>
            </a:r>
            <a:endParaRPr lang="en-US" b="0" dirty="0" smtClean="0"/>
          </a:p>
          <a:p>
            <a:pPr marL="871538" lvl="1" indent="-514350">
              <a:buFont typeface="+mj-lt"/>
              <a:buAutoNum type="alphaLcParenR"/>
            </a:pPr>
            <a:r>
              <a:rPr lang="en-US" b="0" dirty="0"/>
              <a:t>None of the </a:t>
            </a:r>
            <a:r>
              <a:rPr lang="en-US" b="0" dirty="0" smtClean="0"/>
              <a:t>above</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sp>
        <p:nvSpPr>
          <p:cNvPr id="5" name="Oval 4"/>
          <p:cNvSpPr/>
          <p:nvPr/>
        </p:nvSpPr>
        <p:spPr>
          <a:xfrm>
            <a:off x="533400" y="2895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065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a:effectLst/>
              </a:rPr>
              <a:t>Microsoft Exchange Server</a:t>
            </a:r>
            <a:r>
              <a:rPr lang="en-US" b="0" dirty="0">
                <a:effectLst/>
              </a:rPr>
              <a:t> is a mail </a:t>
            </a:r>
            <a:r>
              <a:rPr lang="en-US" b="0" dirty="0" smtClean="0">
                <a:effectLst/>
              </a:rPr>
              <a:t>server</a:t>
            </a:r>
            <a:r>
              <a:rPr lang="bg-BG" b="0" dirty="0" smtClean="0">
                <a:effectLst/>
              </a:rPr>
              <a:t> </a:t>
            </a:r>
            <a:r>
              <a:rPr lang="en-US" b="0" dirty="0" smtClean="0">
                <a:effectLst/>
              </a:rPr>
              <a:t>program,</a:t>
            </a:r>
            <a:r>
              <a:rPr lang="en-US" b="0" dirty="0">
                <a:effectLst/>
              </a:rPr>
              <a:t> calendaring software and contact manager developed by </a:t>
            </a:r>
            <a:r>
              <a:rPr lang="en-US" b="0" dirty="0" smtClean="0">
                <a:effectLst/>
              </a:rPr>
              <a:t>Microsoft</a:t>
            </a:r>
            <a:r>
              <a:rPr lang="en-US" b="0" dirty="0">
                <a:effectLst/>
              </a:rPr>
              <a:t> (</a:t>
            </a:r>
            <a:r>
              <a:rPr lang="en-US" b="0" dirty="0" smtClean="0">
                <a:effectLst/>
              </a:rPr>
              <a:t>runs </a:t>
            </a:r>
            <a:r>
              <a:rPr lang="en-US" b="0" dirty="0">
                <a:effectLst/>
              </a:rPr>
              <a:t>on Windows </a:t>
            </a:r>
            <a:r>
              <a:rPr lang="en-US" b="0" dirty="0" smtClean="0">
                <a:effectLst/>
              </a:rPr>
              <a:t>Server). </a:t>
            </a:r>
          </a:p>
          <a:p>
            <a:pPr marL="0" indent="0">
              <a:buNone/>
            </a:pPr>
            <a:endParaRPr lang="en-US" b="0" dirty="0" smtClean="0">
              <a:effectLst/>
            </a:endParaRPr>
          </a:p>
          <a:p>
            <a:r>
              <a:rPr lang="en-US" dirty="0" smtClean="0"/>
              <a:t>Information</a:t>
            </a:r>
            <a:r>
              <a:rPr lang="bg-BG" dirty="0" smtClean="0"/>
              <a:t>:</a:t>
            </a:r>
            <a:endParaRPr lang="en-US" dirty="0" smtClean="0"/>
          </a:p>
          <a:p>
            <a:pPr lvl="1"/>
            <a:r>
              <a:rPr lang="en-US" sz="2800" dirty="0">
                <a:hlinkClick r:id="rId2"/>
              </a:rPr>
              <a:t>http://</a:t>
            </a:r>
            <a:r>
              <a:rPr lang="en-US" sz="2800" dirty="0" smtClean="0">
                <a:hlinkClick r:id="rId2"/>
              </a:rPr>
              <a:t>en.wikipedia.org/wiki/Microsoft_Exchange_Server</a:t>
            </a:r>
            <a:endParaRPr lang="en-US" sz="2800" dirty="0" smtClean="0"/>
          </a:p>
          <a:p>
            <a:pPr lvl="1"/>
            <a:r>
              <a:rPr lang="en-US" sz="2800" dirty="0">
                <a:hlinkClick r:id="rId3"/>
              </a:rPr>
              <a:t>http://office.microsoft.com/en-us/exchange/</a:t>
            </a:r>
            <a:endParaRPr lang="bg-BG" sz="2800" dirty="0"/>
          </a:p>
          <a:p>
            <a:pPr lvl="1"/>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 xmlns:p14="http://schemas.microsoft.com/office/powerpoint/2010/main" val="4568422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3" name="Subtitle 2"/>
          <p:cNvSpPr>
            <a:spLocks noGrp="1"/>
          </p:cNvSpPr>
          <p:nvPr>
            <p:ph type="subTitle" idx="1"/>
          </p:nvPr>
        </p:nvSpPr>
        <p:spPr>
          <a:xfrm>
            <a:off x="609600" y="5334000"/>
            <a:ext cx="7924800" cy="1107280"/>
          </a:xfrm>
        </p:spPr>
        <p:txBody>
          <a:bodyPr/>
          <a:lstStyle/>
          <a:p>
            <a:r>
              <a:rPr lang="en-US" dirty="0" smtClean="0"/>
              <a:t>How works WWW?</a:t>
            </a:r>
            <a:r>
              <a:rPr lang="bg-BG" dirty="0" smtClean="0"/>
              <a:t> </a:t>
            </a:r>
            <a:r>
              <a:rPr lang="en-US" dirty="0" smtClean="0"/>
              <a:t>The</a:t>
            </a:r>
            <a:r>
              <a:rPr lang="bg-BG" dirty="0" smtClean="0"/>
              <a:t> </a:t>
            </a:r>
            <a:r>
              <a:rPr lang="en-US" dirty="0" smtClean="0"/>
              <a:t>HTTP protocol, GET</a:t>
            </a:r>
            <a:r>
              <a:rPr lang="bg-BG" dirty="0" smtClean="0"/>
              <a:t>,</a:t>
            </a:r>
            <a:r>
              <a:rPr lang="en-US" dirty="0" smtClean="0"/>
              <a:t> POST, URL, web browser</a:t>
            </a:r>
            <a:r>
              <a:rPr lang="bg-BG" dirty="0" smtClean="0"/>
              <a:t>, </a:t>
            </a:r>
            <a:r>
              <a:rPr lang="en-US" dirty="0" smtClean="0"/>
              <a:t>web page</a:t>
            </a:r>
            <a:r>
              <a:rPr lang="bg-BG" dirty="0" smtClean="0"/>
              <a:t>, </a:t>
            </a:r>
            <a:r>
              <a:rPr lang="en-US" dirty="0" smtClean="0"/>
              <a:t>web site</a:t>
            </a:r>
            <a:r>
              <a:rPr lang="bg-BG" dirty="0" smtClean="0"/>
              <a:t>, …</a:t>
            </a:r>
            <a:endParaRPr lang="en-US" dirty="0"/>
          </a:p>
        </p:txBody>
      </p:sp>
      <p:pic>
        <p:nvPicPr>
          <p:cNvPr id="48130" name="Picture 2" descr="http://www.yourname.net.au/images/ist2_7677184-www.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 xmlns:a14="http://schemas.microsoft.com/office/drawing/2010/main">
                <a:solidFill>
                  <a:srgbClr val="FFFFFF"/>
                </a:solidFill>
              </a14:hiddenFill>
            </a:ext>
          </a:extLst>
        </p:spPr>
      </p:pic>
      <p:pic>
        <p:nvPicPr>
          <p:cNvPr id="48132" name="Picture 4" descr="http://www.adcet.edu.au/uploads/images/wwwconfusion.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 xmlns:a14="http://schemas.microsoft.com/office/drawing/2010/main">
                <a:solidFill>
                  <a:srgbClr val="FFFFFF"/>
                </a:solidFill>
              </a14:hiddenFill>
            </a:ext>
          </a:extLst>
        </p:spPr>
      </p:pic>
      <p:pic>
        <p:nvPicPr>
          <p:cNvPr id="48134" name="Picture 6" descr="http://users.skynet.be/roland/Blue/http.jp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 xmlns:a14="http://schemas.microsoft.com/office/drawing/2010/main">
                <a:solidFill>
                  <a:srgbClr val="FFFFFF"/>
                </a:solidFill>
              </a14:hiddenFill>
            </a:ext>
          </a:extLst>
        </p:spPr>
      </p:pic>
      <p:pic>
        <p:nvPicPr>
          <p:cNvPr id="48136" name="Picture 8" descr="http://www.worldphoto360.com/wp-content/uploads/2010/08/web-browsers.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7518166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0" y="914400"/>
            <a:ext cx="9144000" cy="5791200"/>
          </a:xfrm>
        </p:spPr>
        <p:txBody>
          <a:bodyPr/>
          <a:lstStyle/>
          <a:p>
            <a:r>
              <a:rPr lang="en-US" dirty="0" smtClean="0"/>
              <a:t>Which of the following methods can be used to redirect a visitor from one webpage to another.</a:t>
            </a:r>
          </a:p>
          <a:p>
            <a:endParaRPr lang="bg-BG" dirty="0" smtClean="0"/>
          </a:p>
          <a:p>
            <a:pPr marL="871538" lvl="1" indent="-514350">
              <a:buFont typeface="+mj-lt"/>
              <a:buAutoNum type="alphaLcParenR"/>
            </a:pPr>
            <a:r>
              <a:rPr lang="en-US" b="0" dirty="0" smtClean="0"/>
              <a:t>301 redirect</a:t>
            </a:r>
            <a:endParaRPr lang="bg-BG" b="0" dirty="0" smtClean="0"/>
          </a:p>
          <a:p>
            <a:pPr marL="871538" lvl="1" indent="-514350">
              <a:buFont typeface="+mj-lt"/>
              <a:buAutoNum type="alphaLcParenR"/>
            </a:pPr>
            <a:r>
              <a:rPr lang="en-US" b="0" dirty="0" smtClean="0"/>
              <a:t>302 redirect</a:t>
            </a:r>
          </a:p>
          <a:p>
            <a:pPr marL="871538" lvl="1" indent="-514350">
              <a:buFont typeface="+mj-lt"/>
              <a:buAutoNum type="alphaLcParenR"/>
            </a:pPr>
            <a:r>
              <a:rPr lang="en-US" b="0" dirty="0" smtClean="0"/>
              <a:t>&lt;script type="text/javascript"&gt; window.location = "http://donotredirect.com/"; &lt;/script&gt; </a:t>
            </a:r>
          </a:p>
          <a:p>
            <a:pPr marL="871538" lvl="1" indent="-514350">
              <a:buFont typeface="+mj-lt"/>
              <a:buAutoNum type="alphaLcParenR"/>
            </a:pPr>
            <a:r>
              <a:rPr lang="en-US" b="0" dirty="0" smtClean="0"/>
              <a:t>all of the above </a:t>
            </a:r>
          </a:p>
          <a:p>
            <a:pPr marL="871538" lvl="1" indent="-514350">
              <a:buFont typeface="+mj-lt"/>
              <a:buAutoNum type="alphaLcParenR"/>
            </a:pPr>
            <a:r>
              <a:rPr lang="en-US" b="0" dirty="0" smtClean="0"/>
              <a:t>none of the above</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
        <p:nvSpPr>
          <p:cNvPr id="5" name="Oval 4"/>
          <p:cNvSpPr/>
          <p:nvPr/>
        </p:nvSpPr>
        <p:spPr>
          <a:xfrm>
            <a:off x="304800" y="5105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24992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All of the above</a:t>
            </a:r>
            <a:endParaRPr lang="bg-BG" dirty="0" smtClean="0"/>
          </a:p>
          <a:p>
            <a:pPr lvl="1"/>
            <a:r>
              <a:rPr lang="en-US" sz="2400" b="0" dirty="0" smtClean="0"/>
              <a:t>301 redirect is the most efficient and Search Engine Friendly method for webpage redirection.</a:t>
            </a:r>
          </a:p>
          <a:p>
            <a:pPr lvl="1"/>
            <a:r>
              <a:rPr lang="en-US" sz="2400" b="0" dirty="0" smtClean="0"/>
              <a:t>302 redirect: </a:t>
            </a:r>
            <a:r>
              <a:rPr lang="bg-BG" sz="2400" b="0" dirty="0" smtClean="0"/>
              <a:t>“</a:t>
            </a:r>
            <a:r>
              <a:rPr lang="en-US" sz="2400" b="0" i="1" dirty="0" smtClean="0"/>
              <a:t>The requested resource resides temporarily under a different URI. Since the redirection might be altered on occasion, the client SHOULD continue to use the Request-URI for future requests</a:t>
            </a:r>
            <a:r>
              <a:rPr lang="en-US" sz="2400" b="0" dirty="0" smtClean="0"/>
              <a:t>“.</a:t>
            </a:r>
          </a:p>
          <a:p>
            <a:pPr lvl="1"/>
            <a:r>
              <a:rPr lang="en-US" sz="2400" b="0" dirty="0" smtClean="0"/>
              <a:t>The script redirects to the site: http://donotredirect.com</a:t>
            </a:r>
            <a:endParaRPr lang="en-US" dirty="0" smtClean="0"/>
          </a:p>
          <a:p>
            <a:r>
              <a:rPr lang="en-US" dirty="0" smtClean="0"/>
              <a:t>Information:</a:t>
            </a:r>
          </a:p>
          <a:p>
            <a:pPr lvl="1"/>
            <a:r>
              <a:rPr lang="en-US" sz="2400" dirty="0" smtClean="0">
                <a:hlinkClick r:id="rId2"/>
              </a:rPr>
              <a:t>http://www.webconfs.com/how-to-redirect-a-webpage.php</a:t>
            </a:r>
            <a:r>
              <a:rPr lang="en-US" sz="2400" dirty="0" smtClean="0"/>
              <a:t> </a:t>
            </a:r>
          </a:p>
          <a:p>
            <a:pPr lvl="1"/>
            <a:r>
              <a:rPr lang="en-US" sz="2400" dirty="0" smtClean="0">
                <a:hlinkClick r:id="rId3"/>
              </a:rPr>
              <a:t>http://www.internetofficer.com/seo/302-redirect/</a:t>
            </a:r>
            <a:r>
              <a:rPr lang="en-US" sz="2400" dirty="0" smtClean="0"/>
              <a:t> </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spTree>
    <p:extLst>
      <p:ext uri="{BB962C8B-B14F-4D97-AF65-F5344CB8AC3E}">
        <p14:creationId xmlns="" xmlns:p14="http://schemas.microsoft.com/office/powerpoint/2010/main" val="17913727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Web design</a:t>
            </a:r>
            <a:r>
              <a:rPr lang="bg-BG" dirty="0" smtClean="0"/>
              <a:t>, </a:t>
            </a:r>
            <a:r>
              <a:rPr lang="en-US" dirty="0" smtClean="0"/>
              <a:t>HTML, CSS</a:t>
            </a:r>
            <a:endParaRPr lang="en-US" dirty="0"/>
          </a:p>
        </p:txBody>
      </p:sp>
      <p:sp>
        <p:nvSpPr>
          <p:cNvPr id="3" name="Subtitle 2"/>
          <p:cNvSpPr>
            <a:spLocks noGrp="1"/>
          </p:cNvSpPr>
          <p:nvPr>
            <p:ph type="subTitle" idx="1"/>
          </p:nvPr>
        </p:nvSpPr>
        <p:spPr>
          <a:xfrm>
            <a:off x="609600" y="5410200"/>
            <a:ext cx="7924800" cy="873920"/>
          </a:xfrm>
        </p:spPr>
        <p:txBody>
          <a:bodyPr/>
          <a:lstStyle/>
          <a:p>
            <a:r>
              <a:rPr lang="en-US" dirty="0" smtClean="0"/>
              <a:t>Web design</a:t>
            </a:r>
            <a:r>
              <a:rPr lang="bg-BG" dirty="0" smtClean="0"/>
              <a:t>, </a:t>
            </a:r>
            <a:r>
              <a:rPr lang="en-US" dirty="0" smtClean="0"/>
              <a:t>HTML, CSS, text</a:t>
            </a:r>
            <a:r>
              <a:rPr lang="bg-BG" dirty="0" smtClean="0"/>
              <a:t>, </a:t>
            </a:r>
            <a:r>
              <a:rPr lang="en-US" dirty="0" smtClean="0"/>
              <a:t>graphics</a:t>
            </a:r>
            <a:r>
              <a:rPr lang="bg-BG" dirty="0" smtClean="0"/>
              <a:t>, </a:t>
            </a:r>
            <a:endParaRPr lang="en-US" dirty="0" smtClean="0"/>
          </a:p>
          <a:p>
            <a:r>
              <a:rPr lang="en-US" dirty="0" smtClean="0"/>
              <a:t>references, tables, forms, ...</a:t>
            </a:r>
            <a:endParaRPr lang="en-US" dirty="0"/>
          </a:p>
        </p:txBody>
      </p:sp>
      <p:pic>
        <p:nvPicPr>
          <p:cNvPr id="51202" name="Picture 2" descr="http://www.duoh.com/graphics/services-visual.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 xmlns:a14="http://schemas.microsoft.com/office/drawing/2010/main">
                <a:solidFill>
                  <a:srgbClr val="FFFFFF"/>
                </a:solidFill>
              </a14:hiddenFill>
            </a:ext>
          </a:extLst>
        </p:spPr>
      </p:pic>
      <p:pic>
        <p:nvPicPr>
          <p:cNvPr id="5" name="Picture 2" descr="http://us.123rf.com/400wm/400/400/kentoh/kentoh0901/kentoh090100047/4081477.jp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51205"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4" descr="http://www.filemaker.com.au/products/filemaker-pro/images/icon_script_triggers.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 xmlns:p14="http://schemas.microsoft.com/office/powerpoint/2010/main" val="25565499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0" y="914400"/>
            <a:ext cx="9144000" cy="5638800"/>
          </a:xfrm>
        </p:spPr>
        <p:txBody>
          <a:bodyPr/>
          <a:lstStyle/>
          <a:p>
            <a:r>
              <a:rPr lang="en-US" sz="2800" dirty="0" smtClean="0"/>
              <a:t>The sentence: </a:t>
            </a:r>
            <a:r>
              <a:rPr lang="bg-BG" sz="2800" dirty="0" smtClean="0"/>
              <a:t>„</a:t>
            </a:r>
            <a:r>
              <a:rPr lang="en-US" sz="2800" dirty="0" smtClean="0"/>
              <a:t>I am working at becoming a computer programmer at Telerik.</a:t>
            </a:r>
            <a:r>
              <a:rPr lang="bg-BG" sz="2800" dirty="0" smtClean="0"/>
              <a:t>“</a:t>
            </a:r>
            <a:r>
              <a:rPr lang="en-US" sz="2800" dirty="0" smtClean="0"/>
              <a:t> is part of the body in HTML file</a:t>
            </a:r>
            <a:r>
              <a:rPr lang="bg-BG" sz="2800" dirty="0" smtClean="0"/>
              <a:t>. </a:t>
            </a:r>
            <a:r>
              <a:rPr lang="en-US" sz="2800" dirty="0" smtClean="0"/>
              <a:t>How to format the words “computer programmer” in CSS without dividing the sentence in a new </a:t>
            </a:r>
            <a:r>
              <a:rPr lang="en-US" sz="2800" dirty="0" smtClean="0"/>
              <a:t>line?</a:t>
            </a:r>
          </a:p>
          <a:p>
            <a:endParaRPr lang="en-US" sz="2800" dirty="0" smtClean="0"/>
          </a:p>
          <a:p>
            <a:pPr marL="871538" lvl="1" indent="-514350">
              <a:buFont typeface="+mj-lt"/>
              <a:buAutoNum type="alphaLcParenR"/>
            </a:pPr>
            <a:r>
              <a:rPr lang="en-US" sz="2800" b="0" dirty="0" smtClean="0"/>
              <a:t>&lt;div id="format"&gt; computer programmer </a:t>
            </a:r>
            <a:r>
              <a:rPr lang="bg-BG" sz="2800" b="0" dirty="0" smtClean="0"/>
              <a:t>&lt;</a:t>
            </a:r>
            <a:r>
              <a:rPr lang="en-US" sz="2800" b="0" dirty="0" smtClean="0"/>
              <a:t>/div&gt; </a:t>
            </a:r>
          </a:p>
          <a:p>
            <a:pPr marL="871538" lvl="1" indent="-514350">
              <a:buFont typeface="+mj-lt"/>
              <a:buAutoNum type="alphaLcParenR"/>
            </a:pPr>
            <a:r>
              <a:rPr lang="en-US" sz="2800" b="0" dirty="0" smtClean="0"/>
              <a:t>&lt;p&gt; computer programmer &lt;/p&gt; </a:t>
            </a:r>
          </a:p>
          <a:p>
            <a:pPr marL="871538" lvl="1" indent="-514350">
              <a:buFont typeface="+mj-lt"/>
              <a:buAutoNum type="alphaLcParenR"/>
            </a:pPr>
            <a:r>
              <a:rPr lang="en-US" sz="2800" b="0" dirty="0" smtClean="0"/>
              <a:t>&lt;br&gt;computer programmer&lt;/br&gt;</a:t>
            </a:r>
          </a:p>
          <a:p>
            <a:pPr marL="871538" lvl="1" indent="-514350">
              <a:buFont typeface="+mj-lt"/>
              <a:buAutoNum type="alphaLcParenR"/>
            </a:pPr>
            <a:r>
              <a:rPr lang="en-US" sz="2800" b="0" dirty="0" smtClean="0"/>
              <a:t>&lt;span class= "format"&gt; computer programmer &lt;/span&gt; </a:t>
            </a:r>
            <a:endParaRPr lang="en-US" sz="2800"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304800" y="5257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0494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282575" lvl="1" indent="-282575">
              <a:buClr>
                <a:schemeClr val="accent5">
                  <a:lumMod val="40000"/>
                  <a:lumOff val="60000"/>
                </a:schemeClr>
              </a:buClr>
              <a:buSzPct val="70000"/>
              <a:buFont typeface="Wingdings 2" pitchFamily="18" charset="2"/>
              <a:buChar char=""/>
              <a:tabLst>
                <a:tab pos="282575" algn="l"/>
              </a:tabLst>
            </a:pPr>
            <a:r>
              <a:rPr lang="en-US" dirty="0" smtClean="0"/>
              <a:t>&lt;span class= "format"&gt; computer programmer &lt;/span&gt; </a:t>
            </a:r>
            <a:endParaRPr lang="bg-BG" dirty="0" smtClean="0"/>
          </a:p>
          <a:p>
            <a:pPr lvl="1"/>
            <a:r>
              <a:rPr lang="en-US" b="0" dirty="0" smtClean="0"/>
              <a:t>&lt;span&gt; tag can format individual words are on one line, without having to transfer them on a new line, unlike &lt;div&gt;, &lt;p&gt; and &lt;</a:t>
            </a:r>
            <a:r>
              <a:rPr lang="en-US" b="0" dirty="0" smtClean="0"/>
              <a:t>br&gt;.</a:t>
            </a:r>
            <a:endParaRPr lang="en-US" b="0" dirty="0" smtClean="0"/>
          </a:p>
          <a:p>
            <a:pPr lvl="2"/>
            <a:endParaRPr lang="en-US" dirty="0" smtClean="0"/>
          </a:p>
          <a:p>
            <a:endParaRPr lang="en-US" dirty="0" smtClean="0"/>
          </a:p>
          <a:p>
            <a:r>
              <a:rPr lang="en-US" dirty="0" smtClean="0"/>
              <a:t>Information</a:t>
            </a:r>
            <a:r>
              <a:rPr lang="bg-BG" dirty="0" smtClean="0"/>
              <a:t>:</a:t>
            </a:r>
            <a:endParaRPr lang="en-US" dirty="0" smtClean="0"/>
          </a:p>
          <a:p>
            <a:pPr lvl="1"/>
            <a:r>
              <a:rPr lang="en-US" sz="2800" dirty="0" smtClean="0">
                <a:hlinkClick r:id="rId2"/>
              </a:rPr>
              <a:t>http://www.w3schools.com/tags/tag_span.asp</a:t>
            </a:r>
            <a:r>
              <a:rPr lang="en-US" sz="2800" dirty="0" smtClean="0"/>
              <a:t> </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 xmlns:p14="http://schemas.microsoft.com/office/powerpoint/2010/main" val="12535543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4.bp.blogspot.com/_Fyl1dFhmZf4/S-mjvhNO96I/AAAAAAAAATU/ZB_LbexAHYk/s320/javascript_logo.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168223">
            <a:off x="539215" y="1597746"/>
            <a:ext cx="1855715" cy="1361212"/>
          </a:xfrm>
          <a:prstGeom prst="roundRect">
            <a:avLst>
              <a:gd name="adj" fmla="val 4193"/>
            </a:avLst>
          </a:prstGeom>
          <a:noFill/>
          <a:ln w="25400">
            <a:solidFill>
              <a:schemeClr val="bg1"/>
            </a:solidFill>
          </a:ln>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ctrTitle"/>
          </p:nvPr>
        </p:nvSpPr>
        <p:spPr>
          <a:xfrm>
            <a:off x="609600" y="3733800"/>
            <a:ext cx="7924800" cy="685800"/>
          </a:xfrm>
        </p:spPr>
        <p:txBody>
          <a:bodyPr/>
          <a:lstStyle/>
          <a:p>
            <a:r>
              <a:rPr lang="en-US" dirty="0" smtClean="0"/>
              <a:t>JavaScript</a:t>
            </a:r>
            <a:endParaRPr lang="en-US" dirty="0"/>
          </a:p>
        </p:txBody>
      </p:sp>
      <p:sp>
        <p:nvSpPr>
          <p:cNvPr id="3" name="Subtitle 2"/>
          <p:cNvSpPr>
            <a:spLocks noGrp="1"/>
          </p:cNvSpPr>
          <p:nvPr>
            <p:ph type="subTitle" idx="1"/>
          </p:nvPr>
        </p:nvSpPr>
        <p:spPr>
          <a:xfrm>
            <a:off x="609600" y="4760120"/>
            <a:ext cx="7924800" cy="1564480"/>
          </a:xfrm>
        </p:spPr>
        <p:txBody>
          <a:bodyPr/>
          <a:lstStyle/>
          <a:p>
            <a:r>
              <a:rPr lang="en-US" dirty="0" smtClean="0"/>
              <a:t>Development of scripts with JavaScript, basic JavaScript constructs, operators, objects, manipulation of DOM tree</a:t>
            </a:r>
            <a:endParaRPr lang="en-US" dirty="0"/>
          </a:p>
        </p:txBody>
      </p:sp>
      <p:pic>
        <p:nvPicPr>
          <p:cNvPr id="5"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a:off x="5410200" y="914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 name="Picture 6" descr="http://www.strictlyphp.com/blog/wp-content/uploads/2009/07/icon_javascript.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598734" y="2209800"/>
            <a:ext cx="990600" cy="990601"/>
          </a:xfrm>
          <a:prstGeom prst="rect">
            <a:avLst/>
          </a:prstGeom>
          <a:noFill/>
        </p:spPr>
      </p:pic>
      <p:pic>
        <p:nvPicPr>
          <p:cNvPr id="7" name="Picture 8" descr="http://www.lnl.infn.it/~epics/WikiDumps/localhost/160px-javascript_icon.svg.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196704" y="1510904"/>
            <a:ext cx="1613296" cy="1613297"/>
          </a:xfrm>
          <a:prstGeom prst="rect">
            <a:avLst/>
          </a:prstGeom>
          <a:noFill/>
          <a:scene3d>
            <a:camera prst="perspectiveContrastingRightFacing" fov="3900000">
              <a:rot lat="1096793" lon="21059336" rev="21486019"/>
            </a:camera>
            <a:lightRig rig="threePt" dir="t"/>
          </a:scene3d>
        </p:spPr>
      </p:pic>
      <p:pic>
        <p:nvPicPr>
          <p:cNvPr id="8"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 xmlns:a14="http://schemas.microsoft.com/office/drawing/2010/main" val="0"/>
              </a:ext>
            </a:extLst>
          </a:blip>
          <a:srcRect/>
          <a:stretch>
            <a:fillRect/>
          </a:stretch>
        </p:blipFill>
        <p:spPr bwMode="auto">
          <a:xfrm rot="5954108">
            <a:off x="3720988" y="1288608"/>
            <a:ext cx="2069928" cy="2069930"/>
          </a:xfrm>
          <a:prstGeom prst="rect">
            <a:avLst/>
          </a:prstGeom>
          <a:noFill/>
        </p:spPr>
      </p:pic>
    </p:spTree>
    <p:extLst>
      <p:ext uri="{BB962C8B-B14F-4D97-AF65-F5344CB8AC3E}">
        <p14:creationId xmlns="" xmlns:p14="http://schemas.microsoft.com/office/powerpoint/2010/main" val="487073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sz="2400" dirty="0" smtClean="0"/>
              <a:t>Older file extensions and some new are indicated by three symbols (JPG, MKV, GIF), most abbreviations. From where comes this standard?</a:t>
            </a:r>
            <a:endParaRPr lang="bg-BG" sz="2400" dirty="0" smtClean="0"/>
          </a:p>
          <a:p>
            <a:endParaRPr lang="en-US" sz="2400" dirty="0" smtClean="0"/>
          </a:p>
          <a:p>
            <a:pPr marL="871538" lvl="1" indent="-514350">
              <a:buFont typeface="+mj-lt"/>
              <a:buAutoNum type="alphaLcParenR"/>
            </a:pPr>
            <a:r>
              <a:rPr lang="en-US" sz="2400" b="0" dirty="0" smtClean="0"/>
              <a:t>Inherited limitation of bits in the file intended to be [identifier. extension]</a:t>
            </a:r>
          </a:p>
          <a:p>
            <a:pPr marL="871538" lvl="1" indent="-514350">
              <a:buFont typeface="+mj-lt"/>
              <a:buAutoNum type="alphaLcParenR"/>
            </a:pPr>
            <a:r>
              <a:rPr lang="en-US" sz="2400" b="0" dirty="0" smtClean="0"/>
              <a:t>Clarity and organization of files</a:t>
            </a:r>
          </a:p>
          <a:p>
            <a:pPr marL="871538" lvl="1" indent="-514350">
              <a:buFont typeface="+mj-lt"/>
              <a:buAutoNum type="alphaLcParenR"/>
            </a:pPr>
            <a:r>
              <a:rPr lang="en-US" sz="2400" b="0" dirty="0" smtClean="0"/>
              <a:t>Easy to change and work on extensions</a:t>
            </a:r>
          </a:p>
          <a:p>
            <a:pPr marL="871538" lvl="1" indent="-514350">
              <a:buFont typeface="+mj-lt"/>
              <a:buAutoNum type="alphaLcParenR"/>
            </a:pPr>
            <a:r>
              <a:rPr lang="en-US" sz="2400" b="0" dirty="0" smtClean="0"/>
              <a:t>Inability of older machines due to the low RAM to process files quickly with larger extensions</a:t>
            </a:r>
          </a:p>
          <a:p>
            <a:pPr marL="871538" lvl="1" indent="-514350">
              <a:buFont typeface="+mj-lt"/>
              <a:buAutoNum type="alphaLcParenR"/>
            </a:pPr>
            <a:r>
              <a:rPr lang="en-US" sz="2400" b="0" dirty="0" smtClean="0"/>
              <a:t>That they decided </a:t>
            </a:r>
            <a:r>
              <a:rPr lang="en-US" sz="2400" b="0" dirty="0" smtClean="0"/>
              <a:t>on </a:t>
            </a:r>
            <a:r>
              <a:rPr lang="en-US" sz="2400" b="0" dirty="0" smtClean="0"/>
              <a:t>W3C consortium in </a:t>
            </a:r>
            <a:r>
              <a:rPr lang="en-US" sz="2400" b="0" dirty="0" smtClean="0"/>
              <a:t>2005-th year</a:t>
            </a:r>
            <a:endParaRPr lang="en-US" sz="2400"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sp>
        <p:nvSpPr>
          <p:cNvPr id="5" name="Oval 4"/>
          <p:cNvSpPr/>
          <p:nvPr/>
        </p:nvSpPr>
        <p:spPr>
          <a:xfrm>
            <a:off x="457200" y="2743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64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sz="2400" dirty="0" smtClean="0"/>
              <a:t>I need an image with id=”myimage1” to disappear 20 seconds after a visitor stays on my web page. Which of the following JavaScript functions will execute the assignment?</a:t>
            </a:r>
            <a:endParaRPr lang="en-US" dirty="0" smtClean="0"/>
          </a:p>
          <a:p>
            <a:pPr marL="871538" lvl="1" indent="-514350">
              <a:buFont typeface="+mj-lt"/>
              <a:buAutoNum type="alphaLcParenR"/>
            </a:pPr>
            <a:r>
              <a:rPr lang="en-US" sz="1800" dirty="0" smtClean="0"/>
              <a:t>&lt;script type="text/javascript"&gt; </a:t>
            </a:r>
            <a:r>
              <a:rPr lang="bg-BG" sz="1800" dirty="0" smtClean="0"/>
              <a:t>           </a:t>
            </a:r>
            <a:r>
              <a:rPr lang="en-US" sz="1800" dirty="0" smtClean="0"/>
              <a:t>setTimeout(function(){document.getElementById('myimage</a:t>
            </a:r>
            <a:r>
              <a:rPr lang="bg-BG" sz="1800" dirty="0" smtClean="0"/>
              <a:t>1</a:t>
            </a:r>
            <a:r>
              <a:rPr lang="en-US" sz="1800" dirty="0" smtClean="0"/>
              <a:t>').style.display = 'none';},20000);&lt;/script&gt;</a:t>
            </a:r>
            <a:endParaRPr lang="bg-BG" sz="1800" dirty="0" smtClean="0"/>
          </a:p>
          <a:p>
            <a:pPr marL="871538" lvl="1" indent="-514350">
              <a:buFont typeface="+mj-lt"/>
              <a:buAutoNum type="alphaLcParenR"/>
            </a:pPr>
            <a:r>
              <a:rPr lang="en-US" sz="1800" dirty="0" smtClean="0"/>
              <a:t>&lt;script type="text/javascript"&gt;</a:t>
            </a:r>
            <a:r>
              <a:rPr lang="bg-BG" sz="1800" dirty="0" smtClean="0"/>
              <a:t>            </a:t>
            </a:r>
            <a:r>
              <a:rPr lang="en-US" sz="1800" dirty="0" smtClean="0"/>
              <a:t>setTimeout(function(){document.getElementById('myimage</a:t>
            </a:r>
            <a:r>
              <a:rPr lang="bg-BG" sz="1800" dirty="0" smtClean="0"/>
              <a:t>1</a:t>
            </a:r>
            <a:r>
              <a:rPr lang="en-US" sz="1800" dirty="0" smtClean="0"/>
              <a:t>').style.display = 'none';},</a:t>
            </a:r>
            <a:r>
              <a:rPr lang="bg-BG" sz="1800" dirty="0" smtClean="0"/>
              <a:t>3</a:t>
            </a:r>
            <a:r>
              <a:rPr lang="en-US" sz="1800" dirty="0" smtClean="0"/>
              <a:t>0000);&lt;/script&gt;</a:t>
            </a:r>
          </a:p>
          <a:p>
            <a:pPr marL="871538" lvl="1" indent="-514350">
              <a:buFont typeface="+mj-lt"/>
              <a:buAutoNum type="alphaLcParenR"/>
            </a:pPr>
            <a:r>
              <a:rPr lang="en-US" sz="1800" dirty="0" smtClean="0"/>
              <a:t>&lt;script type="text/javascript"&gt;</a:t>
            </a:r>
            <a:r>
              <a:rPr lang="bg-BG" sz="1800" dirty="0" smtClean="0"/>
              <a:t>            </a:t>
            </a:r>
            <a:r>
              <a:rPr lang="en-US" sz="1800" dirty="0" smtClean="0"/>
              <a:t>setTimeout(function(){document.getElementById('myimage</a:t>
            </a:r>
            <a:r>
              <a:rPr lang="bg-BG" sz="1800" dirty="0" smtClean="0"/>
              <a:t>2</a:t>
            </a:r>
            <a:r>
              <a:rPr lang="en-US" sz="1800" dirty="0" smtClean="0"/>
              <a:t>').style.display = 'none';},</a:t>
            </a:r>
            <a:r>
              <a:rPr lang="bg-BG" sz="1800" dirty="0" smtClean="0"/>
              <a:t>2</a:t>
            </a:r>
            <a:r>
              <a:rPr lang="en-US" sz="1800" dirty="0" smtClean="0"/>
              <a:t>0000);&lt;/script&gt;</a:t>
            </a:r>
            <a:endParaRPr lang="bg-BG" sz="1800" dirty="0" smtClean="0"/>
          </a:p>
          <a:p>
            <a:pPr marL="871538" lvl="1" indent="-514350">
              <a:buFont typeface="+mj-lt"/>
              <a:buAutoNum type="alphaLcParenR"/>
            </a:pPr>
            <a:r>
              <a:rPr lang="en-US" sz="1800" dirty="0" smtClean="0"/>
              <a:t>&lt;script type="text/javascript“&gt; setTimeout(function(){document.getElementById('myimage</a:t>
            </a:r>
            <a:r>
              <a:rPr lang="bg-BG" sz="1800" dirty="0" smtClean="0"/>
              <a:t>1</a:t>
            </a:r>
            <a:r>
              <a:rPr lang="en-US" sz="1800" dirty="0" smtClean="0"/>
              <a:t>').style.display = 'inline';},20000);&lt;/script&gt;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
        <p:nvSpPr>
          <p:cNvPr id="5" name="Oval 4"/>
          <p:cNvSpPr/>
          <p:nvPr/>
        </p:nvSpPr>
        <p:spPr>
          <a:xfrm>
            <a:off x="457200" y="5181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1619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282575" lvl="1" indent="-282575">
              <a:buClr>
                <a:schemeClr val="accent5">
                  <a:lumMod val="40000"/>
                  <a:lumOff val="60000"/>
                </a:schemeClr>
              </a:buClr>
              <a:buSzPct val="70000"/>
              <a:buFont typeface="Wingdings 2" pitchFamily="18" charset="2"/>
              <a:buChar char=""/>
              <a:tabLst>
                <a:tab pos="282575" algn="l"/>
              </a:tabLst>
            </a:pPr>
            <a:r>
              <a:rPr lang="en-US" sz="2800" dirty="0" smtClean="0"/>
              <a:t>&lt;script type="text/javascript“&gt; setTimeout(function(){document.getElementById('myimage</a:t>
            </a:r>
            <a:r>
              <a:rPr lang="bg-BG" sz="2800" dirty="0" smtClean="0"/>
              <a:t>1</a:t>
            </a:r>
            <a:r>
              <a:rPr lang="en-US" sz="2800" dirty="0" smtClean="0"/>
              <a:t>').style.display = 'inline';},20000);&lt;/script&gt;</a:t>
            </a:r>
            <a:endParaRPr lang="bg-BG" sz="2800" dirty="0" smtClean="0"/>
          </a:p>
          <a:p>
            <a:pPr lvl="1"/>
            <a:r>
              <a:rPr lang="en-US" b="0" dirty="0" smtClean="0"/>
              <a:t>Value 'inline' is one that gives the functions described may be used as an 'inline' element (eg &lt;span</a:t>
            </a:r>
            <a:r>
              <a:rPr lang="en-US" b="0" dirty="0" smtClean="0"/>
              <a:t>&gt;).</a:t>
            </a:r>
            <a:endParaRPr lang="en-US" b="0" dirty="0" smtClean="0"/>
          </a:p>
          <a:p>
            <a:pPr lvl="1"/>
            <a:endParaRPr lang="en-US" dirty="0" smtClean="0"/>
          </a:p>
          <a:p>
            <a:r>
              <a:rPr lang="en-US" dirty="0" smtClean="0"/>
              <a:t>Information</a:t>
            </a:r>
            <a:r>
              <a:rPr lang="bg-BG" dirty="0" smtClean="0"/>
              <a:t>:</a:t>
            </a:r>
            <a:endParaRPr lang="en-US" dirty="0" smtClean="0"/>
          </a:p>
          <a:p>
            <a:pPr lvl="1"/>
            <a:r>
              <a:rPr lang="en-US" sz="2800" dirty="0" smtClean="0">
                <a:hlinkClick r:id="rId2"/>
              </a:rPr>
              <a:t>http://www.w3schools.com/cssref/pr_class_display.asp</a:t>
            </a:r>
            <a:r>
              <a:rPr lang="bg-BG" sz="2800" dirty="0" smtClean="0"/>
              <a:t> </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Tree>
    <p:extLst>
      <p:ext uri="{BB962C8B-B14F-4D97-AF65-F5344CB8AC3E}">
        <p14:creationId xmlns="" xmlns:p14="http://schemas.microsoft.com/office/powerpoint/2010/main" val="32694984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a:xfrm>
            <a:off x="1828800" y="76200"/>
            <a:ext cx="7086600" cy="838200"/>
          </a:xfrm>
        </p:spPr>
        <p:txBody>
          <a:bodyPr/>
          <a:lstStyle/>
          <a:p>
            <a:r>
              <a:rPr lang="en-US" sz="3600" dirty="0" smtClean="0"/>
              <a:t>Academy of Telerik for students</a:t>
            </a:r>
            <a:endParaRPr lang="bg-BG" sz="3600" dirty="0"/>
          </a:p>
        </p:txBody>
      </p:sp>
      <p:sp>
        <p:nvSpPr>
          <p:cNvPr id="5" name="Content Placeholder 2"/>
          <p:cNvSpPr>
            <a:spLocks noGrp="1"/>
          </p:cNvSpPr>
          <p:nvPr>
            <p:ph idx="1"/>
          </p:nvPr>
        </p:nvSpPr>
        <p:spPr>
          <a:xfrm>
            <a:off x="1748416" y="2971799"/>
            <a:ext cx="5642984" cy="13716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527114" y="4715840"/>
            <a:ext cx="949687" cy="1803953"/>
          </a:xfrm>
          <a:prstGeom prst="rect">
            <a:avLst/>
          </a:prstGeom>
          <a:noFill/>
        </p:spPr>
        <p:txBody>
          <a:bodyPr wrap="square" rtlCol="0">
            <a:spAutoFit/>
            <a:scene3d>
              <a:camera prst="orthographicFront"/>
              <a:lightRig rig="threePt" dir="t"/>
            </a:scene3d>
            <a:sp3d extrusionH="57150">
              <a:bevelT w="38100" h="38100" prst="angle"/>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3464797" flipH="1">
            <a:off x="968763" y="4574331"/>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74335"/>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756950" flipH="1">
            <a:off x="4765843" y="1417276"/>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104110"/>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904475" y="836467"/>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985327"/>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222010"/>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5" name="TextBox 14"/>
          <p:cNvSpPr txBox="1"/>
          <p:nvPr/>
        </p:nvSpPr>
        <p:spPr>
          <a:xfrm rot="1186146" flipH="1">
            <a:off x="6185957" y="4402802"/>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4" name="TextBox 13"/>
          <p:cNvSpPr txBox="1"/>
          <p:nvPr/>
        </p:nvSpPr>
        <p:spPr>
          <a:xfrm rot="19460650" flipH="1">
            <a:off x="2921606" y="2356458"/>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a:off x="5562600" y="6400800"/>
            <a:ext cx="3524401" cy="369332"/>
          </a:xfrm>
          <a:prstGeom prst="rect">
            <a:avLst/>
          </a:prstGeom>
          <a:noFill/>
        </p:spPr>
        <p:txBody>
          <a:bodyPr wrap="square" rtlCol="0">
            <a:spAutoFit/>
          </a:bodyPr>
          <a:lstStyle/>
          <a:p>
            <a:r>
              <a:rPr lang="en-US" sz="1800" b="1" dirty="0" smtClean="0">
                <a:hlinkClick r:id="rId2"/>
              </a:rPr>
              <a:t>http://schoolacademy.telerik.com</a:t>
            </a:r>
            <a:endParaRPr lang="en-US" sz="1800" b="1" dirty="0"/>
          </a:p>
        </p:txBody>
      </p:sp>
    </p:spTree>
    <p:extLst>
      <p:ext uri="{BB962C8B-B14F-4D97-AF65-F5344CB8AC3E}">
        <p14:creationId xmlns="" xmlns:p14="http://schemas.microsoft.com/office/powerpoint/2010/main" val="69559813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990600"/>
            <a:ext cx="8686800" cy="5715000"/>
          </a:xfrm>
        </p:spPr>
        <p:txBody>
          <a:bodyPr/>
          <a:lstStyle/>
          <a:p>
            <a:pPr marL="282575" lvl="1" indent="-282575">
              <a:buClr>
                <a:schemeClr val="accent5">
                  <a:lumMod val="40000"/>
                  <a:lumOff val="60000"/>
                </a:schemeClr>
              </a:buClr>
              <a:buSzPct val="70000"/>
              <a:buFont typeface="Wingdings 2" pitchFamily="18" charset="2"/>
              <a:buChar char=""/>
              <a:tabLst>
                <a:tab pos="282575" algn="l"/>
              </a:tabLst>
            </a:pPr>
            <a:r>
              <a:rPr lang="en-US" sz="2400" dirty="0" smtClean="0"/>
              <a:t>Inherited limitation of bits in the file intended to be [identifier. extension]</a:t>
            </a:r>
            <a:endParaRPr lang="bg-BG" sz="2400" dirty="0" smtClean="0"/>
          </a:p>
          <a:p>
            <a:pPr lvl="1"/>
            <a:r>
              <a:rPr lang="en-US" sz="2400" b="0" dirty="0" smtClean="0"/>
              <a:t>There is the so-called 8. 3 filetype</a:t>
            </a:r>
          </a:p>
          <a:p>
            <a:pPr lvl="1"/>
            <a:r>
              <a:rPr lang="en-US" sz="2400" b="0" dirty="0" smtClean="0"/>
              <a:t>8 bits / name or title of the file</a:t>
            </a:r>
          </a:p>
          <a:p>
            <a:pPr lvl="1"/>
            <a:r>
              <a:rPr lang="en-US" sz="2400" b="0" dirty="0" smtClean="0"/>
              <a:t>3 bits / characters for the name of the extension</a:t>
            </a:r>
          </a:p>
          <a:p>
            <a:pPr lvl="1"/>
            <a:r>
              <a:rPr lang="en-US" sz="2400" b="0" dirty="0" smtClean="0"/>
              <a:t>Over time, this restriction is no longer satisfied (HTML, SDXF etc.), but continue to create and three-character abbreviations.</a:t>
            </a:r>
          </a:p>
          <a:p>
            <a:r>
              <a:rPr lang="en-US" dirty="0" smtClean="0"/>
              <a:t>Information</a:t>
            </a:r>
            <a:r>
              <a:rPr lang="bg-BG" dirty="0" smtClean="0"/>
              <a:t>:</a:t>
            </a:r>
            <a:endParaRPr lang="en-US" dirty="0" smtClean="0"/>
          </a:p>
          <a:p>
            <a:pPr lvl="1"/>
            <a:r>
              <a:rPr lang="en-US" sz="2800" dirty="0" smtClean="0">
                <a:hlinkClick r:id="rId2"/>
              </a:rPr>
              <a:t>Wikipedia</a:t>
            </a:r>
            <a:endParaRPr lang="bg-BG" sz="2800" dirty="0" smtClean="0"/>
          </a:p>
          <a:p>
            <a:pPr lvl="1">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 xmlns:p14="http://schemas.microsoft.com/office/powerpoint/2010/main" val="1780859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85800"/>
            <a:ext cx="7924800" cy="1600200"/>
          </a:xfrm>
        </p:spPr>
        <p:txBody>
          <a:bodyPr/>
          <a:lstStyle/>
          <a:p>
            <a:r>
              <a:rPr lang="en-US" dirty="0" smtClean="0"/>
              <a:t/>
            </a:r>
            <a:br>
              <a:rPr lang="en-US" dirty="0" smtClean="0"/>
            </a:br>
            <a:r>
              <a:rPr lang="en-US" dirty="0" smtClean="0"/>
              <a:t>Working with computer systems and programs</a:t>
            </a:r>
            <a:endParaRPr lang="en-US" dirty="0"/>
          </a:p>
        </p:txBody>
      </p:sp>
      <p:sp>
        <p:nvSpPr>
          <p:cNvPr id="3" name="Subtitle 2"/>
          <p:cNvSpPr>
            <a:spLocks noGrp="1"/>
          </p:cNvSpPr>
          <p:nvPr>
            <p:ph type="subTitle" idx="1"/>
          </p:nvPr>
        </p:nvSpPr>
        <p:spPr>
          <a:xfrm>
            <a:off x="609600" y="2761174"/>
            <a:ext cx="7924800" cy="569120"/>
          </a:xfrm>
        </p:spPr>
        <p:txBody>
          <a:bodyPr/>
          <a:lstStyle/>
          <a:p>
            <a:r>
              <a:rPr lang="en-US" dirty="0" smtClean="0"/>
              <a:t>Installation, usage, maintenance</a:t>
            </a:r>
            <a:r>
              <a:rPr lang="bg-BG" dirty="0" smtClean="0"/>
              <a:t> …</a:t>
            </a:r>
            <a:endParaRPr lang="en-US" dirty="0"/>
          </a:p>
        </p:txBody>
      </p:sp>
      <p:pic>
        <p:nvPicPr>
          <p:cNvPr id="8194" name="Picture 2" descr="http://www.sharewarebay.com/images/screenshot/nimble_software/Neat_Install.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 xmlns:a14="http://schemas.microsoft.com/office/drawing/2010/main">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 xmlns:a14="http://schemas.microsoft.com/office/drawing/2010/main">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89123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1828800"/>
            <a:ext cx="8686800" cy="4724400"/>
          </a:xfrm>
        </p:spPr>
        <p:txBody>
          <a:bodyPr/>
          <a:lstStyle/>
          <a:p>
            <a:r>
              <a:rPr lang="bg-BG" dirty="0" smtClean="0"/>
              <a:t>What doesn’t make computer diagnostics?</a:t>
            </a:r>
            <a:br>
              <a:rPr lang="bg-BG" dirty="0" smtClean="0"/>
            </a:br>
            <a:endParaRPr lang="en-US" dirty="0" smtClean="0"/>
          </a:p>
          <a:p>
            <a:pPr marL="871538" lvl="1" indent="-514350">
              <a:buFont typeface="+mj-lt"/>
              <a:buAutoNum type="alphaLcParenR"/>
            </a:pPr>
            <a:r>
              <a:rPr lang="bg-BG" b="0" dirty="0" smtClean="0"/>
              <a:t>Detects problems with the hard drive</a:t>
            </a:r>
            <a:endParaRPr lang="en-US" b="0" dirty="0" smtClean="0"/>
          </a:p>
          <a:p>
            <a:pPr marL="871538" lvl="1" indent="-514350">
              <a:buFont typeface="+mj-lt"/>
              <a:buAutoNum type="alphaLcParenR"/>
            </a:pPr>
            <a:r>
              <a:rPr lang="bg-BG" b="0" dirty="0" smtClean="0"/>
              <a:t>shows the existing problems with memory</a:t>
            </a:r>
            <a:endParaRPr lang="en-US" b="0" dirty="0" smtClean="0"/>
          </a:p>
          <a:p>
            <a:pPr marL="871538" lvl="1" indent="-514350">
              <a:buFont typeface="+mj-lt"/>
              <a:buAutoNum type="alphaLcParenR"/>
            </a:pPr>
            <a:r>
              <a:rPr lang="bg-BG" b="0" dirty="0" smtClean="0"/>
              <a:t>detect duplicate files</a:t>
            </a:r>
            <a:endParaRPr lang="en-US" b="0" dirty="0" smtClean="0"/>
          </a:p>
          <a:p>
            <a:pPr marL="871538" lvl="1" indent="-514350">
              <a:buFont typeface="+mj-lt"/>
              <a:buAutoNum type="alphaLcParenR"/>
            </a:pPr>
            <a:r>
              <a:rPr lang="bg-BG" b="0" dirty="0" smtClean="0"/>
              <a:t>monitor the state of the processor</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
        <p:nvSpPr>
          <p:cNvPr id="5" name="Oval 4"/>
          <p:cNvSpPr/>
          <p:nvPr/>
        </p:nvSpPr>
        <p:spPr>
          <a:xfrm>
            <a:off x="533400" y="4267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0878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6424</TotalTime>
  <Words>2125</Words>
  <Application>Microsoft Office PowerPoint</Application>
  <PresentationFormat>On-screen Show (4:3)</PresentationFormat>
  <Paragraphs>361</Paragraphs>
  <Slides>62</Slides>
  <Notes>0</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Telerik Academy</vt:lpstr>
      <vt:lpstr>Exercise test in  Information Technology</vt:lpstr>
      <vt:lpstr>Computer systems</vt:lpstr>
      <vt:lpstr>Question</vt:lpstr>
      <vt:lpstr>Answer</vt:lpstr>
      <vt:lpstr>Software systems</vt:lpstr>
      <vt:lpstr>Question</vt:lpstr>
      <vt:lpstr>Answer</vt:lpstr>
      <vt:lpstr> Working with computer systems and programs</vt:lpstr>
      <vt:lpstr>Question</vt:lpstr>
      <vt:lpstr>Answer</vt:lpstr>
      <vt:lpstr>Data transfer and notations</vt:lpstr>
      <vt:lpstr>Question</vt:lpstr>
      <vt:lpstr>Answer</vt:lpstr>
      <vt:lpstr>Operating systems</vt:lpstr>
      <vt:lpstr>Question</vt:lpstr>
      <vt:lpstr>Answer</vt:lpstr>
      <vt:lpstr>Software engineering</vt:lpstr>
      <vt:lpstr>Question</vt:lpstr>
      <vt:lpstr>Answer</vt:lpstr>
      <vt:lpstr>Data Compression</vt:lpstr>
      <vt:lpstr>Question</vt:lpstr>
      <vt:lpstr>Answer</vt:lpstr>
      <vt:lpstr> Word processing </vt:lpstr>
      <vt:lpstr>Question</vt:lpstr>
      <vt:lpstr>Answer</vt:lpstr>
      <vt:lpstr>Computer graphics</vt:lpstr>
      <vt:lpstr>Question</vt:lpstr>
      <vt:lpstr>Answer</vt:lpstr>
      <vt:lpstr>Databases</vt:lpstr>
      <vt:lpstr>Answer</vt:lpstr>
      <vt:lpstr>Отговор</vt:lpstr>
      <vt:lpstr>Information systems</vt:lpstr>
      <vt:lpstr>Question</vt:lpstr>
      <vt:lpstr>Отговор</vt:lpstr>
      <vt:lpstr>Security and data protection</vt:lpstr>
      <vt:lpstr>Question</vt:lpstr>
      <vt:lpstr>Answer</vt:lpstr>
      <vt:lpstr>Presentation systems</vt:lpstr>
      <vt:lpstr>Question</vt:lpstr>
      <vt:lpstr>Answer</vt:lpstr>
      <vt:lpstr>Multimedia</vt:lpstr>
      <vt:lpstr>Question</vt:lpstr>
      <vt:lpstr>Answer</vt:lpstr>
      <vt:lpstr>Computer networks</vt:lpstr>
      <vt:lpstr>Question</vt:lpstr>
      <vt:lpstr>Answer</vt:lpstr>
      <vt:lpstr>Structure of the Internet</vt:lpstr>
      <vt:lpstr>Question</vt:lpstr>
      <vt:lpstr>Answer</vt:lpstr>
      <vt:lpstr>Electronic communication</vt:lpstr>
      <vt:lpstr>Question</vt:lpstr>
      <vt:lpstr>Answer</vt:lpstr>
      <vt:lpstr>World Wide Web (WWW)</vt:lpstr>
      <vt:lpstr>Question</vt:lpstr>
      <vt:lpstr>Answer</vt:lpstr>
      <vt:lpstr>Web design, HTML, CSS</vt:lpstr>
      <vt:lpstr>Question</vt:lpstr>
      <vt:lpstr>Answer</vt:lpstr>
      <vt:lpstr>JavaScript</vt:lpstr>
      <vt:lpstr>Question</vt:lpstr>
      <vt:lpstr>Answer</vt:lpstr>
      <vt:lpstr>Academy of Telerik for students</vt:lpstr>
    </vt:vector>
  </TitlesOfParts>
  <Company>Telerik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Андрей</cp:lastModifiedBy>
  <cp:revision>662</cp:revision>
  <dcterms:created xsi:type="dcterms:W3CDTF">2007-12-08T16:03:35Z</dcterms:created>
  <dcterms:modified xsi:type="dcterms:W3CDTF">2013-11-26T20:32:53Z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